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handoutMasterIdLst>
    <p:handoutMasterId r:id="rId48"/>
  </p:handoutMasterIdLst>
  <p:sldIdLst>
    <p:sldId id="290" r:id="rId5"/>
    <p:sldId id="343" r:id="rId6"/>
    <p:sldId id="429" r:id="rId7"/>
    <p:sldId id="449" r:id="rId8"/>
    <p:sldId id="435" r:id="rId9"/>
    <p:sldId id="434" r:id="rId10"/>
    <p:sldId id="451" r:id="rId11"/>
    <p:sldId id="452" r:id="rId12"/>
    <p:sldId id="548" r:id="rId13"/>
    <p:sldId id="430" r:id="rId14"/>
    <p:sldId id="431" r:id="rId15"/>
    <p:sldId id="459" r:id="rId16"/>
    <p:sldId id="550" r:id="rId17"/>
    <p:sldId id="454" r:id="rId18"/>
    <p:sldId id="549" r:id="rId19"/>
    <p:sldId id="456" r:id="rId20"/>
    <p:sldId id="432" r:id="rId21"/>
    <p:sldId id="547" r:id="rId22"/>
    <p:sldId id="538" r:id="rId23"/>
    <p:sldId id="539" r:id="rId24"/>
    <p:sldId id="466" r:id="rId25"/>
    <p:sldId id="543" r:id="rId26"/>
    <p:sldId id="540" r:id="rId27"/>
    <p:sldId id="467" r:id="rId28"/>
    <p:sldId id="455" r:id="rId29"/>
    <p:sldId id="374" r:id="rId30"/>
    <p:sldId id="552" r:id="rId31"/>
    <p:sldId id="551" r:id="rId32"/>
    <p:sldId id="460" r:id="rId33"/>
    <p:sldId id="553" r:id="rId34"/>
    <p:sldId id="544" r:id="rId35"/>
    <p:sldId id="545" r:id="rId36"/>
    <p:sldId id="468" r:id="rId37"/>
    <p:sldId id="534" r:id="rId38"/>
    <p:sldId id="535" r:id="rId39"/>
    <p:sldId id="536" r:id="rId40"/>
    <p:sldId id="479" r:id="rId41"/>
    <p:sldId id="297" r:id="rId42"/>
    <p:sldId id="390" r:id="rId43"/>
    <p:sldId id="414" r:id="rId44"/>
    <p:sldId id="415" r:id="rId45"/>
    <p:sldId id="54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B1B24CE-37C5-4D5C-AE39-B317E4A2690B}">
          <p14:sldIdLst>
            <p14:sldId id="290"/>
            <p14:sldId id="343"/>
            <p14:sldId id="429"/>
            <p14:sldId id="449"/>
            <p14:sldId id="435"/>
            <p14:sldId id="434"/>
            <p14:sldId id="451"/>
            <p14:sldId id="452"/>
            <p14:sldId id="548"/>
          </p14:sldIdLst>
        </p14:section>
        <p14:section name="RACI" id="{78A9606F-4CC5-41EB-90C1-4A9EB753F0F9}">
          <p14:sldIdLst>
            <p14:sldId id="430"/>
            <p14:sldId id="431"/>
            <p14:sldId id="459"/>
            <p14:sldId id="550"/>
            <p14:sldId id="454"/>
            <p14:sldId id="549"/>
            <p14:sldId id="456"/>
            <p14:sldId id="432"/>
            <p14:sldId id="547"/>
            <p14:sldId id="538"/>
            <p14:sldId id="539"/>
            <p14:sldId id="466"/>
            <p14:sldId id="543"/>
            <p14:sldId id="540"/>
            <p14:sldId id="467"/>
            <p14:sldId id="455"/>
            <p14:sldId id="374"/>
            <p14:sldId id="552"/>
            <p14:sldId id="551"/>
            <p14:sldId id="460"/>
            <p14:sldId id="553"/>
            <p14:sldId id="544"/>
            <p14:sldId id="545"/>
            <p14:sldId id="468"/>
          </p14:sldIdLst>
        </p14:section>
        <p14:section name="Stakeholder Analysis" id="{7541CEE5-2CB0-4AC3-B335-7DDB6A31F4C0}">
          <p14:sldIdLst>
            <p14:sldId id="534"/>
            <p14:sldId id="535"/>
            <p14:sldId id="536"/>
            <p14:sldId id="479"/>
          </p14:sldIdLst>
        </p14:section>
        <p14:section name="Love Lanuguages" id="{79D52AC4-8399-4C05-B17D-43AB1A03B228}">
          <p14:sldIdLst>
            <p14:sldId id="297"/>
            <p14:sldId id="390"/>
            <p14:sldId id="414"/>
            <p14:sldId id="415"/>
          </p14:sldIdLst>
        </p14:section>
        <p14:section name="Closure" id="{6B0942B7-6E22-4F25-A8D0-6BD5919D9A0D}">
          <p14:sldIdLst>
            <p14:sldId id="54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DCDCD"/>
    <a:srgbClr val="D1EBDF"/>
    <a:srgbClr val="79C6FF"/>
    <a:srgbClr val="199CFF"/>
    <a:srgbClr val="B4DE86"/>
    <a:srgbClr val="DCF0C6"/>
    <a:srgbClr val="BC3639"/>
    <a:srgbClr val="A37A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47" autoAdjust="0"/>
  </p:normalViewPr>
  <p:slideViewPr>
    <p:cSldViewPr snapToGrid="0">
      <p:cViewPr varScale="1">
        <p:scale>
          <a:sx n="95" d="100"/>
          <a:sy n="95" d="100"/>
        </p:scale>
        <p:origin x="870" y="306"/>
      </p:cViewPr>
      <p:guideLst/>
    </p:cSldViewPr>
  </p:slideViewPr>
  <p:outlineViewPr>
    <p:cViewPr>
      <p:scale>
        <a:sx n="33" d="100"/>
        <a:sy n="33" d="100"/>
      </p:scale>
      <p:origin x="0" y="-33576"/>
    </p:cViewPr>
  </p:outlineViewPr>
  <p:notesTextViewPr>
    <p:cViewPr>
      <p:scale>
        <a:sx n="3" d="2"/>
        <a:sy n="3" d="2"/>
      </p:scale>
      <p:origin x="0" y="0"/>
    </p:cViewPr>
  </p:notesTextViewPr>
  <p:sorterViewPr>
    <p:cViewPr>
      <p:scale>
        <a:sx n="100" d="100"/>
        <a:sy n="100" d="100"/>
      </p:scale>
      <p:origin x="0" y="-5460"/>
    </p:cViewPr>
  </p:sorterViewPr>
  <p:notesViewPr>
    <p:cSldViewPr snapToGrid="0">
      <p:cViewPr>
        <p:scale>
          <a:sx n="125" d="100"/>
          <a:sy n="125" d="100"/>
        </p:scale>
        <p:origin x="1266" y="-19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308F39-D93A-4756-A866-21281A0C45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3EF384A-519F-416A-8297-B76185DD7F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FE1D90-EDE2-4B0F-92DB-1B1652DE362C}" type="datetimeFigureOut">
              <a:rPr lang="en-US" smtClean="0"/>
              <a:t>2/14/2025</a:t>
            </a:fld>
            <a:endParaRPr lang="en-US" dirty="0"/>
          </a:p>
        </p:txBody>
      </p:sp>
      <p:sp>
        <p:nvSpPr>
          <p:cNvPr id="4" name="Footer Placeholder 3">
            <a:extLst>
              <a:ext uri="{FF2B5EF4-FFF2-40B4-BE49-F238E27FC236}">
                <a16:creationId xmlns:a16="http://schemas.microsoft.com/office/drawing/2014/main" id="{BE5595E3-CF89-4F2B-8D0C-DADF4448B6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BF38EB-0EFF-49A0-B4FD-F080E31272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96339A-6F97-4602-9BF0-B1EC057BC44B}" type="slidenum">
              <a:rPr lang="en-US" smtClean="0"/>
              <a:t>‹#›</a:t>
            </a:fld>
            <a:endParaRPr lang="en-US" dirty="0"/>
          </a:p>
        </p:txBody>
      </p:sp>
    </p:spTree>
    <p:extLst>
      <p:ext uri="{BB962C8B-B14F-4D97-AF65-F5344CB8AC3E}">
        <p14:creationId xmlns:p14="http://schemas.microsoft.com/office/powerpoint/2010/main" val="3730971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39F45-10EA-419C-BFF8-3FC221C450AF}" type="datetimeFigureOut">
              <a:rPr lang="en-US" smtClean="0"/>
              <a:t>2/14/2025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87097-59DF-45B6-ADA2-466050DA5BF6}" type="slidenum">
              <a:rPr lang="en-US" smtClean="0"/>
              <a:t>‹#›</a:t>
            </a:fld>
            <a:endParaRPr lang="en-US" dirty="0"/>
          </a:p>
        </p:txBody>
      </p:sp>
    </p:spTree>
    <p:extLst>
      <p:ext uri="{BB962C8B-B14F-4D97-AF65-F5344CB8AC3E}">
        <p14:creationId xmlns:p14="http://schemas.microsoft.com/office/powerpoint/2010/main" val="1489188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87097-59DF-45B6-ADA2-466050DA5BF6}" type="slidenum">
              <a:rPr lang="en-US" smtClean="0"/>
              <a:t>6</a:t>
            </a:fld>
            <a:endParaRPr lang="en-US" dirty="0"/>
          </a:p>
        </p:txBody>
      </p:sp>
    </p:spTree>
    <p:extLst>
      <p:ext uri="{BB962C8B-B14F-4D97-AF65-F5344CB8AC3E}">
        <p14:creationId xmlns:p14="http://schemas.microsoft.com/office/powerpoint/2010/main" val="4057275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810A-DF45-0214-1085-CFBD9F979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33930-9F90-B8DD-0F0A-9572BE17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A2039-2D92-DCF4-3E88-48234E11E85C}"/>
              </a:ext>
            </a:extLst>
          </p:cNvPr>
          <p:cNvSpPr>
            <a:spLocks noGrp="1"/>
          </p:cNvSpPr>
          <p:nvPr>
            <p:ph type="body" idx="1"/>
          </p:nvPr>
        </p:nvSpPr>
        <p:spPr/>
        <p:txBody>
          <a:bodyPr/>
          <a:lstStyle/>
          <a:p>
            <a:r>
              <a:rPr lang="en-US" dirty="0">
                <a:solidFill>
                  <a:srgbClr val="00B050"/>
                </a:solidFill>
                <a:ea typeface="Calibri"/>
                <a:cs typeface="Calibri"/>
              </a:rPr>
              <a:t>And columns for individual’s names</a:t>
            </a:r>
          </a:p>
        </p:txBody>
      </p:sp>
      <p:sp>
        <p:nvSpPr>
          <p:cNvPr id="4" name="Slide Number Placeholder 3">
            <a:extLst>
              <a:ext uri="{FF2B5EF4-FFF2-40B4-BE49-F238E27FC236}">
                <a16:creationId xmlns:a16="http://schemas.microsoft.com/office/drawing/2014/main" id="{0503B5FC-9034-E869-6AE5-3B5141151166}"/>
              </a:ext>
            </a:extLst>
          </p:cNvPr>
          <p:cNvSpPr>
            <a:spLocks noGrp="1"/>
          </p:cNvSpPr>
          <p:nvPr>
            <p:ph type="sldNum" sz="quarter" idx="5"/>
          </p:nvPr>
        </p:nvSpPr>
        <p:spPr/>
        <p:txBody>
          <a:bodyPr/>
          <a:lstStyle/>
          <a:p>
            <a:fld id="{F0887097-59DF-45B6-ADA2-466050DA5BF6}" type="slidenum">
              <a:rPr lang="en-US" smtClean="0"/>
              <a:t>15</a:t>
            </a:fld>
            <a:endParaRPr lang="en-US" dirty="0"/>
          </a:p>
        </p:txBody>
      </p:sp>
    </p:spTree>
    <p:extLst>
      <p:ext uri="{BB962C8B-B14F-4D97-AF65-F5344CB8AC3E}">
        <p14:creationId xmlns:p14="http://schemas.microsoft.com/office/powerpoint/2010/main" val="410454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1D69-FA95-F548-7D61-D04DF8477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21A38-0398-128E-7E30-78D37C7B6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0E570-EE79-C59E-097B-368A9520B44E}"/>
              </a:ext>
            </a:extLst>
          </p:cNvPr>
          <p:cNvSpPr>
            <a:spLocks noGrp="1"/>
          </p:cNvSpPr>
          <p:nvPr>
            <p:ph type="body" idx="1"/>
          </p:nvPr>
        </p:nvSpPr>
        <p:spPr/>
        <p:txBody>
          <a:bodyPr/>
          <a:lstStyle/>
          <a:p>
            <a:endParaRPr lang="en-US" b="1" u="sng" dirty="0">
              <a:solidFill>
                <a:srgbClr val="00B050"/>
              </a:solidFill>
            </a:endParaRPr>
          </a:p>
          <a:p>
            <a:r>
              <a:rPr lang="en-US" b="1" u="sng" dirty="0">
                <a:solidFill>
                  <a:srgbClr val="00B050"/>
                </a:solidFill>
              </a:rPr>
              <a:t>RACI is an acronym and stands for:</a:t>
            </a:r>
            <a:endParaRPr lang="en-US" dirty="0">
              <a:solidFill>
                <a:srgbClr val="00B050"/>
              </a:solidFill>
              <a:ea typeface="Calibri"/>
              <a:cs typeface="Calibri"/>
            </a:endParaRPr>
          </a:p>
          <a:p>
            <a:pPr marL="457200" marR="0">
              <a:lnSpc>
                <a:spcPct val="115000"/>
              </a:lnSpc>
              <a:spcBef>
                <a:spcPts val="0"/>
              </a:spcBef>
              <a:spcAft>
                <a:spcPts val="800"/>
              </a:spcAft>
            </a:pPr>
            <a:r>
              <a:rPr lang="en-US" sz="12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esponsible – These are the people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will do the work</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800"/>
              </a:spcAft>
            </a:pPr>
            <a:r>
              <a:rPr lang="en-US" sz="12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a:t>
            </a:r>
            <a:r>
              <a:rPr lang="en-US" sz="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ccountable</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This is the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ONE person who will be sure the task is completed.</a:t>
            </a:r>
            <a:endParaRPr lang="en-US" sz="12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800"/>
              </a:spcAft>
            </a:pPr>
            <a:r>
              <a:rPr lang="en-US" sz="12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onsulted (before the event) - This person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wants to have a say in some aspect of the event</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it is best to note what specifically they want to be involved so you bring them in at the right time.</a:t>
            </a:r>
            <a:r>
              <a:rPr lang="en-US" sz="12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800"/>
              </a:spcAft>
            </a:pPr>
            <a:r>
              <a:rPr lang="en-US" sz="12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nformed (after the event) - This person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wants to be told when some portion of the event has happened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may want to also receive information about the results) –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it is best to note what specific information they desire.</a:t>
            </a:r>
            <a:r>
              <a:rPr lang="en-US" sz="12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p>
            <a:pPr>
              <a:defRPr/>
            </a:pPr>
            <a:endParaRPr lang="en-US" b="1" u="sng" dirty="0">
              <a:solidFill>
                <a:srgbClr val="00B050"/>
              </a:solidFill>
            </a:endParaRPr>
          </a:p>
          <a:p>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FEA5F319-CEB4-8397-0703-DC80B4FB1686}"/>
              </a:ext>
            </a:extLst>
          </p:cNvPr>
          <p:cNvSpPr>
            <a:spLocks noGrp="1"/>
          </p:cNvSpPr>
          <p:nvPr>
            <p:ph type="sldNum" sz="quarter" idx="5"/>
          </p:nvPr>
        </p:nvSpPr>
        <p:spPr/>
        <p:txBody>
          <a:bodyPr/>
          <a:lstStyle/>
          <a:p>
            <a:fld id="{F0887097-59DF-45B6-ADA2-466050DA5BF6}" type="slidenum">
              <a:rPr lang="en-US" smtClean="0"/>
              <a:t>16</a:t>
            </a:fld>
            <a:endParaRPr lang="en-US" dirty="0"/>
          </a:p>
        </p:txBody>
      </p:sp>
    </p:spTree>
    <p:extLst>
      <p:ext uri="{BB962C8B-B14F-4D97-AF65-F5344CB8AC3E}">
        <p14:creationId xmlns:p14="http://schemas.microsoft.com/office/powerpoint/2010/main" val="1063043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seen a RACI used at a project level</a:t>
            </a:r>
          </a:p>
          <a:p>
            <a:r>
              <a:rPr lang="en-US" dirty="0"/>
              <a:t>In this example,</a:t>
            </a:r>
          </a:p>
          <a:p>
            <a:r>
              <a:rPr lang="en-US" dirty="0"/>
              <a:t>You will see the project tasks,</a:t>
            </a:r>
          </a:p>
          <a:p>
            <a:r>
              <a:rPr lang="en-US" dirty="0"/>
              <a:t>Organized by project stage,</a:t>
            </a:r>
          </a:p>
          <a:p>
            <a:endParaRPr lang="en-US" dirty="0"/>
          </a:p>
        </p:txBody>
      </p:sp>
      <p:sp>
        <p:nvSpPr>
          <p:cNvPr id="4" name="Slide Number Placeholder 3"/>
          <p:cNvSpPr>
            <a:spLocks noGrp="1"/>
          </p:cNvSpPr>
          <p:nvPr>
            <p:ph type="sldNum" sz="quarter" idx="5"/>
          </p:nvPr>
        </p:nvSpPr>
        <p:spPr/>
        <p:txBody>
          <a:bodyPr/>
          <a:lstStyle/>
          <a:p>
            <a:fld id="{F0887097-59DF-45B6-ADA2-466050DA5BF6}" type="slidenum">
              <a:rPr lang="en-US" smtClean="0"/>
              <a:t>17</a:t>
            </a:fld>
            <a:endParaRPr lang="en-US" dirty="0"/>
          </a:p>
        </p:txBody>
      </p:sp>
    </p:spTree>
    <p:extLst>
      <p:ext uri="{BB962C8B-B14F-4D97-AF65-F5344CB8AC3E}">
        <p14:creationId xmlns:p14="http://schemas.microsoft.com/office/powerpoint/2010/main" val="3863674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A08D4-932A-4BDC-BC79-ED8262B1D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B8B20-E165-4A1A-1F85-F71C8B8B9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760A7-E3AE-08A9-580E-1B89E1EA7323}"/>
              </a:ext>
            </a:extLst>
          </p:cNvPr>
          <p:cNvSpPr>
            <a:spLocks noGrp="1"/>
          </p:cNvSpPr>
          <p:nvPr>
            <p:ph type="body" idx="1"/>
          </p:nvPr>
        </p:nvSpPr>
        <p:spPr/>
        <p:txBody>
          <a:bodyPr/>
          <a:lstStyle/>
          <a:p>
            <a:r>
              <a:rPr lang="en-US" dirty="0"/>
              <a:t>Lets look at Product Backlog in the Define stage – </a:t>
            </a:r>
          </a:p>
          <a:p>
            <a:r>
              <a:rPr lang="en-US" dirty="0"/>
              <a:t>The Product Owner is accountable – as indicated by the A</a:t>
            </a:r>
          </a:p>
          <a:p>
            <a:r>
              <a:rPr lang="en-US" dirty="0"/>
              <a:t>The Business Analyst is Responsible – the R</a:t>
            </a:r>
          </a:p>
          <a:p>
            <a:r>
              <a:rPr lang="en-US" dirty="0"/>
              <a:t>The Design Director and CRM Lead are to be Consulted</a:t>
            </a:r>
          </a:p>
          <a:p>
            <a:r>
              <a:rPr lang="en-US" dirty="0"/>
              <a:t>And the Financial Lead and the Design Lead are to be Informed</a:t>
            </a:r>
          </a:p>
          <a:p>
            <a:pPr marL="0" indent="0">
              <a:buFontTx/>
              <a:buNone/>
            </a:pPr>
            <a:r>
              <a:rPr lang="en-US" dirty="0"/>
              <a:t>You will notice there is nothing here to tell you any specifics as to what those who are to be consulted or informed want to know – so …everything?</a:t>
            </a:r>
          </a:p>
          <a:p>
            <a:pPr marL="0" indent="0">
              <a:buFontTx/>
              <a:buNone/>
            </a:pPr>
            <a:r>
              <a:rPr lang="en-US" dirty="0"/>
              <a:t>Kind of ambiguous….</a:t>
            </a:r>
          </a:p>
        </p:txBody>
      </p:sp>
      <p:sp>
        <p:nvSpPr>
          <p:cNvPr id="4" name="Slide Number Placeholder 3">
            <a:extLst>
              <a:ext uri="{FF2B5EF4-FFF2-40B4-BE49-F238E27FC236}">
                <a16:creationId xmlns:a16="http://schemas.microsoft.com/office/drawing/2014/main" id="{4A3D154D-2BAF-5C0A-F650-2524B43A107B}"/>
              </a:ext>
            </a:extLst>
          </p:cNvPr>
          <p:cNvSpPr>
            <a:spLocks noGrp="1"/>
          </p:cNvSpPr>
          <p:nvPr>
            <p:ph type="sldNum" sz="quarter" idx="5"/>
          </p:nvPr>
        </p:nvSpPr>
        <p:spPr/>
        <p:txBody>
          <a:bodyPr/>
          <a:lstStyle/>
          <a:p>
            <a:fld id="{F0887097-59DF-45B6-ADA2-466050DA5BF6}" type="slidenum">
              <a:rPr lang="en-US" smtClean="0"/>
              <a:t>18</a:t>
            </a:fld>
            <a:endParaRPr lang="en-US" dirty="0"/>
          </a:p>
        </p:txBody>
      </p:sp>
    </p:spTree>
    <p:extLst>
      <p:ext uri="{BB962C8B-B14F-4D97-AF65-F5344CB8AC3E}">
        <p14:creationId xmlns:p14="http://schemas.microsoft.com/office/powerpoint/2010/main" val="3837822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91689-BE52-984E-B3D7-E15CD0F18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B8632-FEE7-D4F2-DE72-4ADA0AD5D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B71440-07E2-E52F-8461-23F1FB6CD61F}"/>
              </a:ext>
            </a:extLst>
          </p:cNvPr>
          <p:cNvSpPr>
            <a:spLocks noGrp="1"/>
          </p:cNvSpPr>
          <p:nvPr>
            <p:ph type="body" idx="1"/>
          </p:nvPr>
        </p:nvSpPr>
        <p:spPr/>
        <p:txBody>
          <a:bodyPr/>
          <a:lstStyle/>
          <a:p>
            <a:r>
              <a:rPr lang="en-US" b="1" u="sng" dirty="0">
                <a:solidFill>
                  <a:srgbClr val="00B050"/>
                </a:solidFill>
              </a:rPr>
              <a:t>RACI for a Meeting</a:t>
            </a:r>
            <a:endParaRPr lang="en-US" dirty="0">
              <a:solidFill>
                <a:srgbClr val="00B050"/>
              </a:solidFill>
            </a:endParaRPr>
          </a:p>
          <a:p>
            <a:r>
              <a:rPr lang="en-US" dirty="0">
                <a:solidFill>
                  <a:srgbClr val="00B050"/>
                </a:solidFill>
              </a:rPr>
              <a:t>RACI can be used for a project level OR at a meeting level – </a:t>
            </a:r>
          </a:p>
          <a:p>
            <a:r>
              <a:rPr lang="en-US" dirty="0">
                <a:solidFill>
                  <a:srgbClr val="00B050"/>
                </a:solidFill>
              </a:rPr>
              <a:t>what we are doing today covers RACI at a meeting level. </a:t>
            </a:r>
          </a:p>
          <a:p>
            <a:r>
              <a:rPr lang="en-US" dirty="0">
                <a:solidFill>
                  <a:srgbClr val="00B050"/>
                </a:solidFill>
              </a:rPr>
              <a:t>YOU can use this for </a:t>
            </a:r>
            <a:r>
              <a:rPr lang="en-US" b="1" u="sng" dirty="0">
                <a:solidFill>
                  <a:srgbClr val="00B050"/>
                </a:solidFill>
              </a:rPr>
              <a:t>any</a:t>
            </a:r>
            <a:r>
              <a:rPr lang="en-US" dirty="0">
                <a:solidFill>
                  <a:srgbClr val="00B050"/>
                </a:solidFill>
              </a:rPr>
              <a:t> meeting there are either decisions made and/or where tasks are to be completed.</a:t>
            </a:r>
          </a:p>
          <a:p>
            <a:endParaRPr lang="en-US" dirty="0">
              <a:solidFill>
                <a:srgbClr val="00B050"/>
              </a:solidFill>
            </a:endParaRPr>
          </a:p>
          <a:p>
            <a:r>
              <a:rPr lang="en-US" dirty="0">
                <a:solidFill>
                  <a:srgbClr val="00B050"/>
                </a:solidFill>
              </a:rPr>
              <a:t>In creating your RACI</a:t>
            </a:r>
          </a:p>
          <a:p>
            <a:r>
              <a:rPr lang="en-US" dirty="0">
                <a:solidFill>
                  <a:srgbClr val="00B050"/>
                </a:solidFill>
              </a:rPr>
              <a:t>There are Six critical stages</a:t>
            </a:r>
          </a:p>
          <a:p>
            <a:endParaRPr lang="en-US" b="1" u="sng" dirty="0">
              <a:solidFill>
                <a:srgbClr val="00B050"/>
              </a:solidFill>
            </a:endParaRPr>
          </a:p>
          <a:p>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7856D95E-998A-0E00-A8AA-9A5FAB357DD1}"/>
              </a:ext>
            </a:extLst>
          </p:cNvPr>
          <p:cNvSpPr>
            <a:spLocks noGrp="1"/>
          </p:cNvSpPr>
          <p:nvPr>
            <p:ph type="sldNum" sz="quarter" idx="5"/>
          </p:nvPr>
        </p:nvSpPr>
        <p:spPr/>
        <p:txBody>
          <a:bodyPr/>
          <a:lstStyle/>
          <a:p>
            <a:fld id="{F0887097-59DF-45B6-ADA2-466050DA5BF6}" type="slidenum">
              <a:rPr lang="en-US" smtClean="0"/>
              <a:t>19</a:t>
            </a:fld>
            <a:endParaRPr lang="en-US" dirty="0"/>
          </a:p>
        </p:txBody>
      </p:sp>
    </p:spTree>
    <p:extLst>
      <p:ext uri="{BB962C8B-B14F-4D97-AF65-F5344CB8AC3E}">
        <p14:creationId xmlns:p14="http://schemas.microsoft.com/office/powerpoint/2010/main" val="641747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2D846-618F-634C-B5F6-3CAA6DE7D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29703-0A0E-5886-48F5-3D89F3140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6E4B6-255C-D17D-5381-CA142064050A}"/>
              </a:ext>
            </a:extLst>
          </p:cNvPr>
          <p:cNvSpPr>
            <a:spLocks noGrp="1"/>
          </p:cNvSpPr>
          <p:nvPr>
            <p:ph type="body" idx="1"/>
          </p:nvPr>
        </p:nvSpPr>
        <p:spPr/>
        <p:txBody>
          <a:bodyPr/>
          <a:lstStyle/>
          <a:p>
            <a:r>
              <a:rPr lang="en-US" sz="1200" b="1" i="0" u="none" strike="noStrike" dirty="0">
                <a:solidFill>
                  <a:srgbClr val="000000"/>
                </a:solidFill>
                <a:effectLst/>
                <a:latin typeface="Calibri" panose="020F0502020204030204" pitchFamily="34" charset="0"/>
              </a:rPr>
              <a:t>Stage 1 – Planning and Agenda</a:t>
            </a:r>
            <a:r>
              <a:rPr lang="en-US" dirty="0"/>
              <a:t> </a:t>
            </a:r>
          </a:p>
          <a:p>
            <a:endParaRPr lang="en-US" sz="1200" b="0" i="0" u="none" strike="noStrike" dirty="0">
              <a:solidFill>
                <a:srgbClr val="000000"/>
              </a:solidFill>
              <a:effectLst/>
              <a:latin typeface="Aptos Narrow" panose="020B0004020202020204" pitchFamily="34" charset="0"/>
            </a:endParaRPr>
          </a:p>
          <a:p>
            <a:r>
              <a:rPr lang="en-US" sz="1200" b="0" i="0" u="none" strike="noStrike" dirty="0">
                <a:solidFill>
                  <a:srgbClr val="000000"/>
                </a:solidFill>
                <a:effectLst/>
                <a:latin typeface="Aptos Narrow" panose="020B0004020202020204" pitchFamily="34" charset="0"/>
              </a:rPr>
              <a:t>Before your meeting - </a:t>
            </a:r>
          </a:p>
          <a:p>
            <a:endParaRPr lang="en-US" sz="1200" b="0" i="0" u="none" strike="noStrike" dirty="0">
              <a:solidFill>
                <a:srgbClr val="000000"/>
              </a:solidFill>
              <a:effectLst/>
              <a:latin typeface="Aptos Narrow" panose="020B0004020202020204" pitchFamily="34" charset="0"/>
            </a:endParaRPr>
          </a:p>
          <a:p>
            <a:r>
              <a:rPr lang="en-US" sz="1200" b="0" i="0" u="none" strike="noStrike" dirty="0">
                <a:solidFill>
                  <a:srgbClr val="000000"/>
                </a:solidFill>
                <a:effectLst/>
                <a:latin typeface="Aptos Narrow" panose="020B0004020202020204" pitchFamily="34" charset="0"/>
              </a:rPr>
              <a:t>1.</a:t>
            </a:r>
            <a:r>
              <a:rPr lang="en-US" sz="1200" b="0" i="0" u="none" strike="noStrike" dirty="0">
                <a:solidFill>
                  <a:srgbClr val="000000"/>
                </a:solidFill>
                <a:effectLst/>
                <a:latin typeface="Times New Roman" panose="02020603050405020304" pitchFamily="18" charset="0"/>
              </a:rPr>
              <a:t>      </a:t>
            </a:r>
            <a:r>
              <a:rPr lang="en-US" sz="1200" b="0" i="0" u="none" strike="noStrike" dirty="0">
                <a:solidFill>
                  <a:srgbClr val="000000"/>
                </a:solidFill>
                <a:effectLst/>
                <a:latin typeface="Aptos Narrow" panose="020B0004020202020204" pitchFamily="34" charset="0"/>
              </a:rPr>
              <a:t>Identify your Goal for the meeting, What is in Scope and What is out of Scope.</a:t>
            </a:r>
            <a:r>
              <a:rPr lang="en-US" dirty="0"/>
              <a:t> </a:t>
            </a:r>
          </a:p>
          <a:p>
            <a:r>
              <a:rPr lang="en-US" sz="1200" b="0" i="0" u="none" strike="noStrike" dirty="0">
                <a:solidFill>
                  <a:srgbClr val="000000"/>
                </a:solidFill>
                <a:effectLst/>
                <a:latin typeface="Aptos Narrow" panose="020B0004020202020204" pitchFamily="34" charset="0"/>
              </a:rPr>
              <a:t>2.</a:t>
            </a:r>
            <a:r>
              <a:rPr lang="en-US" sz="1200" b="0" i="0" u="none" strike="noStrike" dirty="0">
                <a:solidFill>
                  <a:srgbClr val="000000"/>
                </a:solidFill>
                <a:effectLst/>
                <a:latin typeface="Times New Roman" panose="02020603050405020304" pitchFamily="18" charset="0"/>
              </a:rPr>
              <a:t>      </a:t>
            </a:r>
            <a:r>
              <a:rPr lang="en-US" sz="1200" b="0" i="0" u="none" strike="noStrike" dirty="0">
                <a:solidFill>
                  <a:srgbClr val="000000"/>
                </a:solidFill>
                <a:effectLst/>
                <a:latin typeface="Aptos Narrow" panose="020B0004020202020204" pitchFamily="34" charset="0"/>
              </a:rPr>
              <a:t>Think about what your participants need to be told before the meeting to orient them to the situation and get them to laser focus on the goals of the meeting (this may include details, and information to set the stage, etc.).</a:t>
            </a:r>
            <a:r>
              <a:rPr lang="en-US" dirty="0"/>
              <a:t> </a:t>
            </a:r>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51826601-2C0B-2588-4C01-E27B91F0446B}"/>
              </a:ext>
            </a:extLst>
          </p:cNvPr>
          <p:cNvSpPr>
            <a:spLocks noGrp="1"/>
          </p:cNvSpPr>
          <p:nvPr>
            <p:ph type="sldNum" sz="quarter" idx="5"/>
          </p:nvPr>
        </p:nvSpPr>
        <p:spPr/>
        <p:txBody>
          <a:bodyPr/>
          <a:lstStyle/>
          <a:p>
            <a:fld id="{F0887097-59DF-45B6-ADA2-466050DA5BF6}" type="slidenum">
              <a:rPr lang="en-US" smtClean="0"/>
              <a:t>20</a:t>
            </a:fld>
            <a:endParaRPr lang="en-US" dirty="0"/>
          </a:p>
        </p:txBody>
      </p:sp>
    </p:spTree>
    <p:extLst>
      <p:ext uri="{BB962C8B-B14F-4D97-AF65-F5344CB8AC3E}">
        <p14:creationId xmlns:p14="http://schemas.microsoft.com/office/powerpoint/2010/main" val="877241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1D69-FA95-F548-7D61-D04DF8477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21A38-0398-128E-7E30-78D37C7B6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0E570-EE79-C59E-097B-368A9520B44E}"/>
              </a:ext>
            </a:extLst>
          </p:cNvPr>
          <p:cNvSpPr>
            <a:spLocks noGrp="1"/>
          </p:cNvSpPr>
          <p:nvPr>
            <p:ph type="body" idx="1"/>
          </p:nvPr>
        </p:nvSpPr>
        <p:spPr/>
        <p:txBody>
          <a:bodyPr/>
          <a:lstStyle/>
          <a:p>
            <a:r>
              <a:rPr lang="en-US" sz="1200" b="1" dirty="0"/>
              <a:t>Scenario</a:t>
            </a:r>
            <a:r>
              <a:rPr lang="en-US" sz="1200" dirty="0"/>
              <a:t> – We all are in the same company, in the same department.</a:t>
            </a:r>
          </a:p>
          <a:p>
            <a:r>
              <a:rPr lang="en-US" sz="1200" dirty="0"/>
              <a:t>I have been given charge of getting the department outing scheduled and arranged.</a:t>
            </a:r>
          </a:p>
          <a:p>
            <a:r>
              <a:rPr lang="en-US" sz="1200" dirty="0"/>
              <a:t>I have the basics organized and now need help from YOU.</a:t>
            </a:r>
          </a:p>
          <a:p>
            <a:endParaRPr lang="en-US" sz="1200" dirty="0"/>
          </a:p>
          <a:p>
            <a:pPr marL="285750" indent="-285750">
              <a:buFont typeface="+mj-lt"/>
              <a:buAutoNum type="arabicPeriod"/>
            </a:pPr>
            <a:r>
              <a:rPr lang="en-US" sz="1200" dirty="0"/>
              <a:t>The department outing has been planned for March 21st, for each of us </a:t>
            </a:r>
            <a:r>
              <a:rPr lang="en-US" sz="1200" i="1" dirty="0"/>
              <a:t>and our family members</a:t>
            </a:r>
            <a:r>
              <a:rPr lang="en-US" sz="1200" b="1" dirty="0"/>
              <a:t> </a:t>
            </a:r>
            <a:r>
              <a:rPr lang="en-US" sz="1200" dirty="0"/>
              <a:t>(50 people total – list has been confirmed and all waivers signed and returned to HR).  </a:t>
            </a:r>
          </a:p>
          <a:p>
            <a:pPr marL="285750" indent="-285750">
              <a:buFont typeface="+mj-lt"/>
              <a:buAutoNum type="arabicPeriod"/>
            </a:pPr>
            <a:r>
              <a:rPr lang="en-US" sz="1200" dirty="0"/>
              <a:t>We will meet at the office and be brought back to the office at the end of the day.</a:t>
            </a:r>
          </a:p>
          <a:p>
            <a:pPr marL="285750" indent="-285750">
              <a:buFont typeface="+mj-lt"/>
              <a:buAutoNum type="arabicPeriod"/>
            </a:pPr>
            <a:r>
              <a:rPr lang="en-US" sz="1200" dirty="0"/>
              <a:t>We will depart and return to the employee parking lot (pull out at 9am and arrive back at 5pm).</a:t>
            </a:r>
          </a:p>
          <a:p>
            <a:pPr marL="285750" indent="-285750">
              <a:buFont typeface="+mj-lt"/>
              <a:buAutoNum type="arabicPeriod"/>
            </a:pPr>
            <a:r>
              <a:rPr lang="en-US" sz="1200" dirty="0"/>
              <a:t>The signed contract / destination is </a:t>
            </a:r>
            <a:r>
              <a:rPr lang="en-US" sz="1200" b="1" dirty="0"/>
              <a:t>Cowboy Ranch</a:t>
            </a:r>
            <a:r>
              <a:rPr lang="en-US" sz="1200" dirty="0"/>
              <a:t>, located 30 minutes away from the office.</a:t>
            </a:r>
          </a:p>
          <a:p>
            <a:pPr marL="285750" indent="-285750">
              <a:buFont typeface="+mj-lt"/>
              <a:buAutoNum type="arabicPeriod"/>
            </a:pPr>
            <a:r>
              <a:rPr lang="en-US" sz="1200" dirty="0"/>
              <a:t>The Cowboy Ranch will provide the buildings, restrooms, activities with the horses and cowboys, but no food, games, or anything else. </a:t>
            </a:r>
          </a:p>
          <a:p>
            <a:pPr marL="285750" indent="-285750">
              <a:buFont typeface="+mj-lt"/>
              <a:buAutoNum type="arabicPeriod"/>
            </a:pPr>
            <a:r>
              <a:rPr lang="en-US" sz="1200" dirty="0"/>
              <a:t>The Cowboy Ranch is a large property and a circle drive in front of the main building, and there is shade at the circle drive.  </a:t>
            </a:r>
          </a:p>
          <a:p>
            <a:pPr marL="285750" indent="-285750">
              <a:buFont typeface="+mj-lt"/>
              <a:buAutoNum type="arabicPeriod"/>
            </a:pPr>
            <a:r>
              <a:rPr lang="en-US" sz="1200" dirty="0"/>
              <a:t>We have an unlimited event budget allocated.</a:t>
            </a:r>
          </a:p>
          <a:p>
            <a:pPr marL="285750" indent="-285750">
              <a:buFont typeface="+mj-lt"/>
              <a:buAutoNum type="arabicPeriod"/>
            </a:pPr>
            <a:r>
              <a:rPr lang="en-US" sz="1200" dirty="0"/>
              <a:t>For scheduling / work load purposes, I have checked and there are no holidays between now and the date of the event.</a:t>
            </a:r>
          </a:p>
          <a:p>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FEA5F319-CEB4-8397-0703-DC80B4FB1686}"/>
              </a:ext>
            </a:extLst>
          </p:cNvPr>
          <p:cNvSpPr>
            <a:spLocks noGrp="1"/>
          </p:cNvSpPr>
          <p:nvPr>
            <p:ph type="sldNum" sz="quarter" idx="5"/>
          </p:nvPr>
        </p:nvSpPr>
        <p:spPr/>
        <p:txBody>
          <a:bodyPr/>
          <a:lstStyle/>
          <a:p>
            <a:fld id="{F0887097-59DF-45B6-ADA2-466050DA5BF6}" type="slidenum">
              <a:rPr lang="en-US" smtClean="0"/>
              <a:t>21</a:t>
            </a:fld>
            <a:endParaRPr lang="en-US" dirty="0"/>
          </a:p>
        </p:txBody>
      </p:sp>
    </p:spTree>
    <p:extLst>
      <p:ext uri="{BB962C8B-B14F-4D97-AF65-F5344CB8AC3E}">
        <p14:creationId xmlns:p14="http://schemas.microsoft.com/office/powerpoint/2010/main" val="3965292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B512-5220-6B2E-8A88-7DF8DC3A8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A1433-BBAC-EF5C-7720-7616D23AA6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33EE8-A3AD-BD53-BB02-4686366508E6}"/>
              </a:ext>
            </a:extLst>
          </p:cNvPr>
          <p:cNvSpPr>
            <a:spLocks noGrp="1"/>
          </p:cNvSpPr>
          <p:nvPr>
            <p:ph type="body" idx="1"/>
          </p:nvPr>
        </p:nvSpPr>
        <p:spPr/>
        <p:txBody>
          <a:bodyPr/>
          <a:lstStyle/>
          <a:p>
            <a:r>
              <a:rPr lang="en-US" b="1" u="sng" dirty="0">
                <a:solidFill>
                  <a:srgbClr val="00B050"/>
                </a:solidFill>
              </a:rPr>
              <a:t>RACI for a Meeting</a:t>
            </a:r>
            <a:endParaRPr lang="en-US" dirty="0">
              <a:solidFill>
                <a:srgbClr val="00B050"/>
              </a:solidFill>
            </a:endParaRPr>
          </a:p>
          <a:p>
            <a:r>
              <a:rPr lang="en-US" dirty="0">
                <a:solidFill>
                  <a:srgbClr val="00B050"/>
                </a:solidFill>
              </a:rPr>
              <a:t>RACI can be used for a project level OR at a meeting level – this covers RACI at a meeting level. </a:t>
            </a:r>
          </a:p>
          <a:p>
            <a:endParaRPr lang="en-US" b="1" u="sng" dirty="0">
              <a:solidFill>
                <a:srgbClr val="00B050"/>
              </a:solidFill>
            </a:endParaRPr>
          </a:p>
          <a:p>
            <a:r>
              <a:rPr lang="en-US" b="1" u="sng" dirty="0">
                <a:solidFill>
                  <a:srgbClr val="00B050"/>
                </a:solidFill>
              </a:rPr>
              <a:t>RACI is an acronym and stands for:</a:t>
            </a:r>
            <a:endParaRPr lang="en-US" dirty="0">
              <a:solidFill>
                <a:srgbClr val="00B050"/>
              </a:solidFill>
              <a:ea typeface="Calibri"/>
              <a:cs typeface="Calibri"/>
            </a:endParaRPr>
          </a:p>
          <a:p>
            <a:r>
              <a:rPr lang="en-US" b="1" u="sng" dirty="0">
                <a:solidFill>
                  <a:srgbClr val="00B050"/>
                </a:solidFill>
              </a:rPr>
              <a:t>R</a:t>
            </a:r>
            <a:r>
              <a:rPr lang="en-US" dirty="0">
                <a:solidFill>
                  <a:srgbClr val="00B050"/>
                </a:solidFill>
              </a:rPr>
              <a:t>esponsible – These are the people who will do the work.</a:t>
            </a:r>
            <a:endParaRPr lang="en-US" dirty="0">
              <a:solidFill>
                <a:srgbClr val="00B050"/>
              </a:solidFill>
              <a:ea typeface="Calibri"/>
              <a:cs typeface="Calibri"/>
            </a:endParaRPr>
          </a:p>
          <a:p>
            <a:r>
              <a:rPr lang="en-US" b="1" u="sng" dirty="0">
                <a:solidFill>
                  <a:srgbClr val="00B050"/>
                </a:solidFill>
              </a:rPr>
              <a:t>A</a:t>
            </a:r>
            <a:r>
              <a:rPr lang="en-US" dirty="0">
                <a:solidFill>
                  <a:srgbClr val="00B050"/>
                </a:solidFill>
              </a:rPr>
              <a:t>ccountable – This is the ONE person who will be sure the task is completed.</a:t>
            </a:r>
            <a:endParaRPr lang="en-US" dirty="0">
              <a:solidFill>
                <a:srgbClr val="00B050"/>
              </a:solidFill>
              <a:ea typeface="Calibri"/>
              <a:cs typeface="Calibri"/>
            </a:endParaRPr>
          </a:p>
          <a:p>
            <a:r>
              <a:rPr lang="en-US" b="1" u="sng" dirty="0">
                <a:solidFill>
                  <a:srgbClr val="00B050"/>
                </a:solidFill>
              </a:rPr>
              <a:t>C</a:t>
            </a:r>
            <a:r>
              <a:rPr lang="en-US" dirty="0">
                <a:solidFill>
                  <a:srgbClr val="00B050"/>
                </a:solidFill>
              </a:rPr>
              <a:t>onsulted (before the event) - This person wants to have a say in some aspect of the event – it is best to note what specifically they want to be involved so you bring them in at the right time.</a:t>
            </a:r>
            <a:r>
              <a:rPr lang="en-US" b="1" u="sng" dirty="0">
                <a:solidFill>
                  <a:srgbClr val="00B050"/>
                </a:solidFill>
              </a:rPr>
              <a:t> </a:t>
            </a:r>
            <a:endParaRPr lang="en-US" dirty="0">
              <a:solidFill>
                <a:srgbClr val="00B050"/>
              </a:solidFill>
            </a:endParaRPr>
          </a:p>
          <a:p>
            <a:r>
              <a:rPr lang="en-US" b="1" u="sng" dirty="0">
                <a:solidFill>
                  <a:srgbClr val="00B050"/>
                </a:solidFill>
              </a:rPr>
              <a:t>I</a:t>
            </a:r>
            <a:r>
              <a:rPr lang="en-US" dirty="0">
                <a:solidFill>
                  <a:srgbClr val="00B050"/>
                </a:solidFill>
              </a:rPr>
              <a:t>nformed (after the event) - This person wants to be told when some portion of the event has happened (and may want to also receive information about the results).</a:t>
            </a:r>
            <a:endParaRPr lang="en-US" dirty="0">
              <a:solidFill>
                <a:srgbClr val="00B050"/>
              </a:solidFill>
              <a:ea typeface="Calibri"/>
              <a:cs typeface="Calibri"/>
            </a:endParaRPr>
          </a:p>
          <a:p>
            <a:pPr>
              <a:defRPr/>
            </a:pPr>
            <a:endParaRPr lang="en-US" b="1" u="sng" dirty="0">
              <a:solidFill>
                <a:srgbClr val="00B050"/>
              </a:solidFill>
            </a:endParaRPr>
          </a:p>
          <a:p>
            <a:pPr>
              <a:defRPr/>
            </a:pPr>
            <a:r>
              <a:rPr lang="en-US" b="1" u="sng" dirty="0">
                <a:solidFill>
                  <a:srgbClr val="00B050"/>
                </a:solidFill>
              </a:rPr>
              <a:t>Columns in your RACI:</a:t>
            </a:r>
            <a:endParaRPr lang="en-US" dirty="0">
              <a:solidFill>
                <a:srgbClr val="00B050"/>
              </a:solidFill>
              <a:ea typeface="Calibri"/>
              <a:cs typeface="Calibri"/>
            </a:endParaRPr>
          </a:p>
          <a:p>
            <a:pPr>
              <a:defRPr/>
            </a:pPr>
            <a:r>
              <a:rPr lang="en-US" dirty="0">
                <a:solidFill>
                  <a:srgbClr val="00B050"/>
                </a:solidFill>
              </a:rPr>
              <a:t>The specific </a:t>
            </a:r>
            <a:r>
              <a:rPr lang="en-US" u="sng" dirty="0">
                <a:solidFill>
                  <a:srgbClr val="00B050"/>
                </a:solidFill>
              </a:rPr>
              <a:t>goal(s)</a:t>
            </a:r>
            <a:r>
              <a:rPr lang="en-US" dirty="0">
                <a:solidFill>
                  <a:srgbClr val="00B050"/>
                </a:solidFill>
              </a:rPr>
              <a:t> and </a:t>
            </a:r>
            <a:r>
              <a:rPr lang="en-US" u="sng" dirty="0">
                <a:solidFill>
                  <a:srgbClr val="00B050"/>
                </a:solidFill>
              </a:rPr>
              <a:t>scope </a:t>
            </a:r>
            <a:r>
              <a:rPr lang="en-US" dirty="0">
                <a:solidFill>
                  <a:srgbClr val="00B050"/>
                </a:solidFill>
              </a:rPr>
              <a:t>of the meeting (to orient everyone as to what is to be accomplished).</a:t>
            </a:r>
            <a:endParaRPr lang="en-US" dirty="0">
              <a:solidFill>
                <a:srgbClr val="00B050"/>
              </a:solidFill>
              <a:ea typeface="Calibri"/>
              <a:cs typeface="Calibri"/>
            </a:endParaRPr>
          </a:p>
          <a:p>
            <a:pPr>
              <a:defRPr/>
            </a:pPr>
            <a:r>
              <a:rPr lang="en-US" u="sng" dirty="0">
                <a:solidFill>
                  <a:srgbClr val="00B050"/>
                </a:solidFill>
              </a:rPr>
              <a:t>Task/Decision</a:t>
            </a:r>
            <a:r>
              <a:rPr lang="en-US" dirty="0">
                <a:solidFill>
                  <a:srgbClr val="00B050"/>
                </a:solidFill>
              </a:rPr>
              <a:t> - This allows you to note both Tasks AND Decisions (and indicate who was involved in the decision-making process.)</a:t>
            </a:r>
            <a:endParaRPr lang="en-US" dirty="0">
              <a:solidFill>
                <a:srgbClr val="00B050"/>
              </a:solidFill>
              <a:ea typeface="Calibri"/>
              <a:cs typeface="Calibri"/>
            </a:endParaRPr>
          </a:p>
          <a:p>
            <a:r>
              <a:rPr lang="en-US" u="sng" dirty="0">
                <a:solidFill>
                  <a:srgbClr val="00B050"/>
                </a:solidFill>
              </a:rPr>
              <a:t>Date Due</a:t>
            </a:r>
            <a:r>
              <a:rPr lang="en-US" dirty="0">
                <a:solidFill>
                  <a:srgbClr val="00B050"/>
                </a:solidFill>
              </a:rPr>
              <a:t> – A specific date/time</a:t>
            </a:r>
            <a:endParaRPr lang="en-US" dirty="0">
              <a:solidFill>
                <a:srgbClr val="00B050"/>
              </a:solidFill>
              <a:ea typeface="Calibri"/>
              <a:cs typeface="Calibri"/>
            </a:endParaRPr>
          </a:p>
          <a:p>
            <a:r>
              <a:rPr lang="en-US" u="sng" dirty="0">
                <a:solidFill>
                  <a:srgbClr val="00B050"/>
                </a:solidFill>
              </a:rPr>
              <a:t>Received by WHOM Via (method)</a:t>
            </a:r>
            <a:r>
              <a:rPr lang="en-US" dirty="0">
                <a:solidFill>
                  <a:srgbClr val="00B050"/>
                </a:solidFill>
              </a:rPr>
              <a:t> - specify t</a:t>
            </a:r>
            <a:r>
              <a:rPr lang="en-US" u="sng" dirty="0">
                <a:solidFill>
                  <a:srgbClr val="00B050"/>
                </a:solidFill>
              </a:rPr>
              <a:t>he person or group</a:t>
            </a:r>
            <a:r>
              <a:rPr lang="en-US" dirty="0">
                <a:solidFill>
                  <a:srgbClr val="00B050"/>
                </a:solidFill>
              </a:rPr>
              <a:t> who will receive the task AND the </a:t>
            </a:r>
            <a:r>
              <a:rPr lang="en-US" u="sng" dirty="0">
                <a:solidFill>
                  <a:srgbClr val="00B050"/>
                </a:solidFill>
              </a:rPr>
              <a:t>way the task is to be delivered</a:t>
            </a:r>
            <a:r>
              <a:rPr lang="en-US" dirty="0">
                <a:solidFill>
                  <a:srgbClr val="00B050"/>
                </a:solidFill>
              </a:rPr>
              <a:t> (WHICH Teams folder, Email, in person, etc.) </a:t>
            </a:r>
            <a:endParaRPr lang="en-US" dirty="0">
              <a:solidFill>
                <a:srgbClr val="00B050"/>
              </a:solidFill>
              <a:ea typeface="Calibri"/>
              <a:cs typeface="Calibri"/>
            </a:endParaRPr>
          </a:p>
          <a:p>
            <a:r>
              <a:rPr lang="en-US" u="sng" dirty="0">
                <a:solidFill>
                  <a:srgbClr val="00B050"/>
                </a:solidFill>
              </a:rPr>
              <a:t>Next Step / Notes</a:t>
            </a:r>
            <a:r>
              <a:rPr lang="en-US" dirty="0">
                <a:solidFill>
                  <a:srgbClr val="00B050"/>
                </a:solidFill>
              </a:rPr>
              <a:t> – If a task must be completed as a predecessor to a different task, list the successor task here. If there are notes that do not quality as task but are important to note, list them here as well.</a:t>
            </a:r>
            <a:endParaRPr lang="en-US" dirty="0">
              <a:solidFill>
                <a:srgbClr val="00B050"/>
              </a:solidFill>
              <a:ea typeface="Calibri"/>
              <a:cs typeface="Calibri"/>
            </a:endParaRPr>
          </a:p>
          <a:p>
            <a:r>
              <a:rPr lang="en-US" dirty="0">
                <a:solidFill>
                  <a:srgbClr val="00B050"/>
                </a:solidFill>
              </a:rPr>
              <a:t>A column for </a:t>
            </a:r>
            <a:r>
              <a:rPr lang="en-US" u="sng" dirty="0">
                <a:solidFill>
                  <a:srgbClr val="00B050"/>
                </a:solidFill>
              </a:rPr>
              <a:t>EACH person involved – include the name AND their role or title</a:t>
            </a:r>
            <a:r>
              <a:rPr lang="en-US" dirty="0">
                <a:solidFill>
                  <a:srgbClr val="00B050"/>
                </a:solidFill>
              </a:rPr>
              <a:t>. This allows you to find a new person to handle the task should a person is lost from the project.</a:t>
            </a:r>
            <a:endParaRPr lang="en-US" dirty="0">
              <a:solidFill>
                <a:srgbClr val="00B050"/>
              </a:solidFill>
              <a:ea typeface="Calibri"/>
              <a:cs typeface="Calibri"/>
            </a:endParaRPr>
          </a:p>
          <a:p>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92EA030A-B842-DEB5-7218-0D6F40F626EC}"/>
              </a:ext>
            </a:extLst>
          </p:cNvPr>
          <p:cNvSpPr>
            <a:spLocks noGrp="1"/>
          </p:cNvSpPr>
          <p:nvPr>
            <p:ph type="sldNum" sz="quarter" idx="5"/>
          </p:nvPr>
        </p:nvSpPr>
        <p:spPr/>
        <p:txBody>
          <a:bodyPr/>
          <a:lstStyle/>
          <a:p>
            <a:fld id="{F0887097-59DF-45B6-ADA2-466050DA5BF6}" type="slidenum">
              <a:rPr lang="en-US" smtClean="0"/>
              <a:t>22</a:t>
            </a:fld>
            <a:endParaRPr lang="en-US" dirty="0"/>
          </a:p>
        </p:txBody>
      </p:sp>
    </p:spTree>
    <p:extLst>
      <p:ext uri="{BB962C8B-B14F-4D97-AF65-F5344CB8AC3E}">
        <p14:creationId xmlns:p14="http://schemas.microsoft.com/office/powerpoint/2010/main" val="3254387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973EF-56EF-FDE6-5993-16B0E6D36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0C685-4059-3B0C-7FAA-D6D727200E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16D8D-43A6-B22B-F816-4475C8E360CB}"/>
              </a:ext>
            </a:extLst>
          </p:cNvPr>
          <p:cNvSpPr>
            <a:spLocks noGrp="1"/>
          </p:cNvSpPr>
          <p:nvPr>
            <p:ph type="body" idx="1"/>
          </p:nvPr>
        </p:nvSpPr>
        <p:spPr/>
        <p:txBody>
          <a:bodyPr/>
          <a:lstStyle/>
          <a:p>
            <a:r>
              <a:rPr lang="en-US" dirty="0">
                <a:solidFill>
                  <a:srgbClr val="00B050"/>
                </a:solidFill>
                <a:ea typeface="Calibri"/>
                <a:cs typeface="Calibri"/>
              </a:rPr>
              <a:t>So I am going to begin by defining</a:t>
            </a:r>
          </a:p>
          <a:p>
            <a:r>
              <a:rPr lang="en-US" dirty="0">
                <a:solidFill>
                  <a:srgbClr val="00B050"/>
                </a:solidFill>
                <a:ea typeface="Calibri"/>
                <a:cs typeface="Calibri"/>
              </a:rPr>
              <a:t>The goal of the meeting</a:t>
            </a:r>
          </a:p>
          <a:p>
            <a:r>
              <a:rPr lang="en-US" dirty="0">
                <a:solidFill>
                  <a:srgbClr val="00B050"/>
                </a:solidFill>
                <a:ea typeface="Calibri"/>
                <a:cs typeface="Calibri"/>
              </a:rPr>
              <a:t>The scope of what will be included in this meeting</a:t>
            </a:r>
          </a:p>
          <a:p>
            <a:r>
              <a:rPr lang="en-US" dirty="0">
                <a:solidFill>
                  <a:srgbClr val="00B050"/>
                </a:solidFill>
                <a:ea typeface="Calibri"/>
                <a:cs typeface="Calibri"/>
              </a:rPr>
              <a:t>And identify what is OUT of Scope for this meeting</a:t>
            </a:r>
          </a:p>
        </p:txBody>
      </p:sp>
      <p:sp>
        <p:nvSpPr>
          <p:cNvPr id="4" name="Slide Number Placeholder 3">
            <a:extLst>
              <a:ext uri="{FF2B5EF4-FFF2-40B4-BE49-F238E27FC236}">
                <a16:creationId xmlns:a16="http://schemas.microsoft.com/office/drawing/2014/main" id="{F2E71A68-A387-80F2-A2A4-4606C07C1A2D}"/>
              </a:ext>
            </a:extLst>
          </p:cNvPr>
          <p:cNvSpPr>
            <a:spLocks noGrp="1"/>
          </p:cNvSpPr>
          <p:nvPr>
            <p:ph type="sldNum" sz="quarter" idx="5"/>
          </p:nvPr>
        </p:nvSpPr>
        <p:spPr/>
        <p:txBody>
          <a:bodyPr/>
          <a:lstStyle/>
          <a:p>
            <a:fld id="{F0887097-59DF-45B6-ADA2-466050DA5BF6}" type="slidenum">
              <a:rPr lang="en-US" smtClean="0"/>
              <a:t>23</a:t>
            </a:fld>
            <a:endParaRPr lang="en-US" dirty="0"/>
          </a:p>
        </p:txBody>
      </p:sp>
    </p:spTree>
    <p:extLst>
      <p:ext uri="{BB962C8B-B14F-4D97-AF65-F5344CB8AC3E}">
        <p14:creationId xmlns:p14="http://schemas.microsoft.com/office/powerpoint/2010/main" val="75987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BFB30-1546-FDCB-1D48-3D889EDA1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39130-B4F5-432F-E353-7805AA35E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77E6B-6065-41F1-8E86-FB8798ED2C29}"/>
              </a:ext>
            </a:extLst>
          </p:cNvPr>
          <p:cNvSpPr>
            <a:spLocks noGrp="1"/>
          </p:cNvSpPr>
          <p:nvPr>
            <p:ph type="body" idx="1"/>
          </p:nvPr>
        </p:nvSpPr>
        <p:spPr/>
        <p:txBody>
          <a:bodyPr/>
          <a:lstStyle/>
          <a:p>
            <a:pPr marL="0" algn="l" rtl="0" eaLnBrk="1" fontAlgn="b" latinLnBrk="0" hangingPunct="1"/>
            <a:r>
              <a:rPr lang="en-US" sz="1800" b="1" i="0" u="none" strike="noStrike" kern="1200" dirty="0">
                <a:solidFill>
                  <a:srgbClr val="000000"/>
                </a:solidFill>
                <a:effectLst/>
                <a:highlight>
                  <a:srgbClr val="FFFF00"/>
                </a:highlight>
                <a:latin typeface="Avenir Next LT Pro" panose="020B0504020202020204" pitchFamily="34" charset="0"/>
              </a:rPr>
              <a:t>Goal of this Meeting:</a:t>
            </a:r>
            <a:endParaRPr lang="en-US" sz="1800" b="0" i="0" u="none" strike="noStrike" dirty="0">
              <a:effectLst/>
              <a:latin typeface="Arial" panose="020B0604020202020204" pitchFamily="34" charset="0"/>
            </a:endParaRPr>
          </a:p>
          <a:p>
            <a:pPr marL="0" marR="0" indent="0" algn="l" rtl="0" eaLnBrk="1" fontAlgn="b" latinLnBrk="0" hangingPunct="1"/>
            <a:r>
              <a:rPr lang="en-US" sz="1800" b="0" i="0" u="none" strike="noStrike" kern="1200" dirty="0">
                <a:solidFill>
                  <a:srgbClr val="000000"/>
                </a:solidFill>
                <a:effectLst/>
                <a:latin typeface="Avenir Next LT Pro" panose="020B0504020202020204" pitchFamily="34" charset="0"/>
              </a:rPr>
              <a:t>Department Outing Friday, March 21st, Friday, 9-5</a:t>
            </a:r>
            <a:endParaRPr lang="en-US" sz="1800" b="0" i="0" u="none" strike="noStrike" dirty="0">
              <a:effectLst/>
              <a:latin typeface="Arial" panose="020B0604020202020204" pitchFamily="34" charset="0"/>
            </a:endParaRPr>
          </a:p>
          <a:p>
            <a:pPr marL="0" algn="l" rtl="0" eaLnBrk="1" fontAlgn="b" latinLnBrk="0" hangingPunct="1"/>
            <a:r>
              <a:rPr lang="en-US" sz="1800" b="1" i="0" u="none" strike="noStrike" kern="1200" dirty="0">
                <a:solidFill>
                  <a:srgbClr val="000000"/>
                </a:solidFill>
                <a:effectLst/>
                <a:highlight>
                  <a:srgbClr val="FFFF00"/>
                </a:highlight>
                <a:latin typeface="Avenir Next LT Pro" panose="020B0504020202020204" pitchFamily="34" charset="0"/>
              </a:rPr>
              <a:t>Scope of This Meeting:</a:t>
            </a:r>
            <a:endParaRPr lang="en-US" sz="1800" b="0" i="0" u="none" strike="noStrike" dirty="0">
              <a:effectLst/>
              <a:latin typeface="Arial" panose="020B0604020202020204" pitchFamily="34" charset="0"/>
            </a:endParaRPr>
          </a:p>
          <a:p>
            <a:pPr marL="0" algn="l" rtl="0" eaLnBrk="1" fontAlgn="b" latinLnBrk="0" hangingPunct="1"/>
            <a:r>
              <a:rPr lang="en-US" sz="1800" b="0" i="0" u="none" strike="noStrike" kern="1200" dirty="0">
                <a:solidFill>
                  <a:srgbClr val="000000"/>
                </a:solidFill>
                <a:effectLst/>
                <a:latin typeface="Avenir Next LT Pro" panose="020B0504020202020204" pitchFamily="34" charset="0"/>
              </a:rPr>
              <a:t>Determine: Communication, Transportation, Games, Food, </a:t>
            </a:r>
            <a:r>
              <a:rPr lang="en-US" sz="1800" b="0" i="0" u="none" strike="noStrike" kern="1200" dirty="0">
                <a:solidFill>
                  <a:srgbClr val="FF0000"/>
                </a:solidFill>
                <a:effectLst/>
                <a:latin typeface="Avenir Next LT Pro" panose="020B0504020202020204" pitchFamily="34" charset="0"/>
              </a:rPr>
              <a:t>What Else?</a:t>
            </a:r>
            <a:endParaRPr lang="en-US" sz="1800" b="0" i="0" u="none" strike="noStrike" dirty="0">
              <a:effectLst/>
              <a:latin typeface="Arial" panose="020B0604020202020204" pitchFamily="34" charset="0"/>
            </a:endParaRPr>
          </a:p>
          <a:p>
            <a:pPr marL="0" algn="l" rtl="0" eaLnBrk="1" fontAlgn="b" latinLnBrk="0" hangingPunct="1"/>
            <a:r>
              <a:rPr lang="en-US" sz="1800" b="1" i="0" u="none" strike="noStrike" kern="1200" dirty="0">
                <a:solidFill>
                  <a:srgbClr val="000000"/>
                </a:solidFill>
                <a:effectLst/>
                <a:highlight>
                  <a:srgbClr val="FFFF00"/>
                </a:highlight>
                <a:latin typeface="Avenir Next LT Pro" panose="020B0504020202020204" pitchFamily="34" charset="0"/>
              </a:rPr>
              <a:t>Out of Scope:</a:t>
            </a:r>
            <a:endParaRPr lang="en-US" sz="1800" b="0" i="0" u="none" strike="noStrike" dirty="0">
              <a:effectLst/>
              <a:latin typeface="Arial" panose="020B0604020202020204" pitchFamily="34" charset="0"/>
            </a:endParaRPr>
          </a:p>
          <a:p>
            <a:pPr marL="0" algn="l" rtl="0" eaLnBrk="1" fontAlgn="b" latinLnBrk="0" hangingPunct="1"/>
            <a:r>
              <a:rPr lang="en-US" sz="1800" b="0" i="0" u="none" strike="noStrike" kern="1200" dirty="0">
                <a:solidFill>
                  <a:srgbClr val="000000"/>
                </a:solidFill>
                <a:effectLst/>
                <a:latin typeface="Avenir Next LT Pro" panose="020B0504020202020204" pitchFamily="34" charset="0"/>
              </a:rPr>
              <a:t>50 people (list confirmed), Destination Identified and paid, Budget Allocated, </a:t>
            </a:r>
            <a:endParaRPr lang="en-US" sz="1800" b="0" i="0" u="none" strike="noStrike" dirty="0">
              <a:effectLst/>
              <a:latin typeface="Arial" panose="020B0604020202020204" pitchFamily="34" charset="0"/>
            </a:endParaRPr>
          </a:p>
          <a:p>
            <a:pPr marL="0" algn="l" rtl="0" eaLnBrk="1" fontAlgn="b" latinLnBrk="0" hangingPunct="1"/>
            <a:r>
              <a:rPr lang="en-US" sz="1800" b="0" i="0" u="none" strike="noStrike" kern="1200" dirty="0">
                <a:solidFill>
                  <a:srgbClr val="000000"/>
                </a:solidFill>
                <a:effectLst/>
                <a:latin typeface="Avenir Next LT Pro" panose="020B0504020202020204" pitchFamily="34" charset="0"/>
              </a:rPr>
              <a:t>Date/Time 03/07, 9-5, Leaving from and returning to office (employee parking lot)</a:t>
            </a:r>
            <a:endParaRPr lang="en-US" sz="1800" b="0" i="0" u="none" strike="noStrike" dirty="0">
              <a:effectLst/>
              <a:latin typeface="Arial" panose="020B0604020202020204" pitchFamily="34" charset="0"/>
            </a:endParaRPr>
          </a:p>
          <a:p>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2426C616-3194-5072-62BB-046386E02A09}"/>
              </a:ext>
            </a:extLst>
          </p:cNvPr>
          <p:cNvSpPr>
            <a:spLocks noGrp="1"/>
          </p:cNvSpPr>
          <p:nvPr>
            <p:ph type="sldNum" sz="quarter" idx="5"/>
          </p:nvPr>
        </p:nvSpPr>
        <p:spPr/>
        <p:txBody>
          <a:bodyPr/>
          <a:lstStyle/>
          <a:p>
            <a:fld id="{F0887097-59DF-45B6-ADA2-466050DA5BF6}" type="slidenum">
              <a:rPr lang="en-US" smtClean="0"/>
              <a:t>24</a:t>
            </a:fld>
            <a:endParaRPr lang="en-US" dirty="0"/>
          </a:p>
        </p:txBody>
      </p:sp>
    </p:spTree>
    <p:extLst>
      <p:ext uri="{BB962C8B-B14F-4D97-AF65-F5344CB8AC3E}">
        <p14:creationId xmlns:p14="http://schemas.microsoft.com/office/powerpoint/2010/main" val="422418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87097-59DF-45B6-ADA2-466050DA5BF6}" type="slidenum">
              <a:rPr lang="en-US" smtClean="0"/>
              <a:t>7</a:t>
            </a:fld>
            <a:endParaRPr lang="en-US" dirty="0"/>
          </a:p>
        </p:txBody>
      </p:sp>
    </p:spTree>
    <p:extLst>
      <p:ext uri="{BB962C8B-B14F-4D97-AF65-F5344CB8AC3E}">
        <p14:creationId xmlns:p14="http://schemas.microsoft.com/office/powerpoint/2010/main" val="3140276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1D69-FA95-F548-7D61-D04DF8477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21A38-0398-128E-7E30-78D37C7B6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0E570-EE79-C59E-097B-368A9520B44E}"/>
              </a:ext>
            </a:extLst>
          </p:cNvPr>
          <p:cNvSpPr>
            <a:spLocks noGrp="1"/>
          </p:cNvSpPr>
          <p:nvPr>
            <p:ph type="body" idx="1"/>
          </p:nvPr>
        </p:nvSpPr>
        <p:spPr/>
        <p:txBody>
          <a:bodyPr/>
          <a:lstStyle/>
          <a:p>
            <a:r>
              <a:rPr lang="en-US" sz="1800" b="0" i="0" u="none" strike="noStrike" dirty="0">
                <a:solidFill>
                  <a:srgbClr val="000000"/>
                </a:solidFill>
                <a:effectLst/>
                <a:latin typeface="Aptos Narrow" panose="020B0004020202020204" pitchFamily="34" charset="0"/>
              </a:rPr>
              <a:t>3.</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Create your RACI in a shared location; Ideally, a platform that will send a notification when updates are made to the document.</a:t>
            </a:r>
            <a:r>
              <a:rPr lang="en-US" dirty="0"/>
              <a:t> </a:t>
            </a:r>
          </a:p>
          <a:p>
            <a:endParaRPr lang="en-US" dirty="0"/>
          </a:p>
          <a:p>
            <a:r>
              <a:rPr lang="en-US" dirty="0"/>
              <a:t>You will notice the yellow highlights – these are things I have added to the RACI over the years – </a:t>
            </a:r>
          </a:p>
          <a:p>
            <a:r>
              <a:rPr lang="en-US" dirty="0"/>
              <a:t>We will go over it in detail in a few minutes.</a:t>
            </a:r>
          </a:p>
        </p:txBody>
      </p:sp>
      <p:sp>
        <p:nvSpPr>
          <p:cNvPr id="4" name="Slide Number Placeholder 3">
            <a:extLst>
              <a:ext uri="{FF2B5EF4-FFF2-40B4-BE49-F238E27FC236}">
                <a16:creationId xmlns:a16="http://schemas.microsoft.com/office/drawing/2014/main" id="{FEA5F319-CEB4-8397-0703-DC80B4FB1686}"/>
              </a:ext>
            </a:extLst>
          </p:cNvPr>
          <p:cNvSpPr>
            <a:spLocks noGrp="1"/>
          </p:cNvSpPr>
          <p:nvPr>
            <p:ph type="sldNum" sz="quarter" idx="5"/>
          </p:nvPr>
        </p:nvSpPr>
        <p:spPr/>
        <p:txBody>
          <a:bodyPr/>
          <a:lstStyle/>
          <a:p>
            <a:fld id="{F0887097-59DF-45B6-ADA2-466050DA5BF6}" type="slidenum">
              <a:rPr lang="en-US" smtClean="0"/>
              <a:t>25</a:t>
            </a:fld>
            <a:endParaRPr lang="en-US" dirty="0"/>
          </a:p>
        </p:txBody>
      </p:sp>
    </p:spTree>
    <p:extLst>
      <p:ext uri="{BB962C8B-B14F-4D97-AF65-F5344CB8AC3E}">
        <p14:creationId xmlns:p14="http://schemas.microsoft.com/office/powerpoint/2010/main" val="2837421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1D69-FA95-F548-7D61-D04DF8477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21A38-0398-128E-7E30-78D37C7B6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0E570-EE79-C59E-097B-368A9520B4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ptos Narrow" panose="020B0004020202020204" pitchFamily="34" charset="0"/>
              </a:rPr>
              <a:t>4.</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Craft your email / meeting invitation.</a:t>
            </a:r>
            <a:r>
              <a:rPr lang="en-US" sz="1800" dirty="0"/>
              <a:t> </a:t>
            </a:r>
            <a:endParaRPr lang="en-US" sz="1800" dirty="0">
              <a:solidFill>
                <a:srgbClr val="00B050"/>
              </a:solidFill>
              <a:ea typeface="Calibri"/>
              <a:cs typeface="Calibri"/>
            </a:endParaRPr>
          </a:p>
          <a:p>
            <a:endParaRPr lang="en-US" sz="1800" b="0" i="0" u="none" strike="noStrike" dirty="0">
              <a:solidFill>
                <a:srgbClr val="000000"/>
              </a:solidFill>
              <a:effectLst/>
              <a:latin typeface="Aptos Narrow" panose="020B0004020202020204" pitchFamily="34" charset="0"/>
            </a:endParaRPr>
          </a:p>
          <a:p>
            <a:r>
              <a:rPr lang="en-US" sz="1800" b="0" i="0" u="none" strike="noStrike" dirty="0">
                <a:solidFill>
                  <a:srgbClr val="000000"/>
                </a:solidFill>
                <a:effectLst/>
                <a:latin typeface="Aptos Narrow" panose="020B0004020202020204" pitchFamily="34" charset="0"/>
              </a:rPr>
              <a:t>In the subject and body of your meeting invitation:</a:t>
            </a:r>
          </a:p>
          <a:p>
            <a:r>
              <a:rPr lang="en-US" sz="1800" b="0" i="0" u="none" strike="noStrike" dirty="0">
                <a:solidFill>
                  <a:srgbClr val="000000"/>
                </a:solidFill>
                <a:effectLst/>
                <a:latin typeface="Aptos Narrow" panose="020B0004020202020204" pitchFamily="34" charset="0"/>
              </a:rPr>
              <a:t>FOCUS OF THIS MEETING:</a:t>
            </a:r>
            <a:r>
              <a:rPr lang="en-US" dirty="0"/>
              <a:t> </a:t>
            </a:r>
            <a:r>
              <a:rPr lang="en-US" sz="1800" b="0" i="0" u="none" strike="noStrike" dirty="0">
                <a:solidFill>
                  <a:srgbClr val="000000"/>
                </a:solidFill>
                <a:effectLst/>
                <a:latin typeface="Aptos Narrow" panose="020B0004020202020204" pitchFamily="34" charset="0"/>
              </a:rPr>
              <a:t>Department Outing, Scheduled for Friday, March 21, 9-5</a:t>
            </a:r>
            <a:r>
              <a:rPr lang="en-US" dirty="0"/>
              <a:t> </a:t>
            </a:r>
          </a:p>
          <a:p>
            <a:endParaRPr lang="en-US" sz="1800" b="0" i="0" u="none" strike="noStrike" dirty="0">
              <a:solidFill>
                <a:srgbClr val="000000"/>
              </a:solidFill>
              <a:effectLst/>
              <a:latin typeface="Aptos Narrow" panose="020B0004020202020204" pitchFamily="34" charset="0"/>
            </a:endParaRPr>
          </a:p>
          <a:p>
            <a:r>
              <a:rPr lang="en-US" sz="1800" b="0" i="0" u="none" strike="noStrike" dirty="0">
                <a:solidFill>
                  <a:srgbClr val="000000"/>
                </a:solidFill>
                <a:effectLst/>
                <a:latin typeface="Aptos Narrow" panose="020B0004020202020204" pitchFamily="34" charset="0"/>
              </a:rPr>
              <a:t>SCOPE OF THIS MEETING:</a:t>
            </a:r>
            <a:r>
              <a:rPr lang="en-US" dirty="0"/>
              <a:t> </a:t>
            </a:r>
            <a:r>
              <a:rPr lang="en-US" sz="1800" b="0" i="0" u="none" strike="noStrike" dirty="0">
                <a:solidFill>
                  <a:srgbClr val="000000"/>
                </a:solidFill>
                <a:effectLst/>
                <a:latin typeface="Aptos Narrow" panose="020B0004020202020204" pitchFamily="34" charset="0"/>
              </a:rPr>
              <a:t>Determine and assign the details for: </a:t>
            </a: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Communication</a:t>
            </a: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Transportation</a:t>
            </a: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Games</a:t>
            </a: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Food</a:t>
            </a: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(what else?)</a:t>
            </a:r>
            <a:r>
              <a:rPr lang="en-US" dirty="0"/>
              <a:t> </a:t>
            </a:r>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FEA5F319-CEB4-8397-0703-DC80B4FB1686}"/>
              </a:ext>
            </a:extLst>
          </p:cNvPr>
          <p:cNvSpPr>
            <a:spLocks noGrp="1"/>
          </p:cNvSpPr>
          <p:nvPr>
            <p:ph type="sldNum" sz="quarter" idx="5"/>
          </p:nvPr>
        </p:nvSpPr>
        <p:spPr/>
        <p:txBody>
          <a:bodyPr/>
          <a:lstStyle/>
          <a:p>
            <a:fld id="{F0887097-59DF-45B6-ADA2-466050DA5BF6}" type="slidenum">
              <a:rPr lang="en-US" smtClean="0"/>
              <a:t>26</a:t>
            </a:fld>
            <a:endParaRPr lang="en-US" dirty="0"/>
          </a:p>
        </p:txBody>
      </p:sp>
    </p:spTree>
    <p:extLst>
      <p:ext uri="{BB962C8B-B14F-4D97-AF65-F5344CB8AC3E}">
        <p14:creationId xmlns:p14="http://schemas.microsoft.com/office/powerpoint/2010/main" val="206389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37C2A-3547-1D4C-147D-6D370BE27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5B403-DF0E-2B5A-064C-ADC1861713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27E3C-1326-72B1-89D3-BCB5AFB7BE7F}"/>
              </a:ext>
            </a:extLst>
          </p:cNvPr>
          <p:cNvSpPr>
            <a:spLocks noGrp="1"/>
          </p:cNvSpPr>
          <p:nvPr>
            <p:ph type="body" idx="1"/>
          </p:nvPr>
        </p:nvSpPr>
        <p:spPr/>
        <p:txBody>
          <a:bodyPr/>
          <a:lstStyle/>
          <a:p>
            <a:r>
              <a:rPr lang="en-US" dirty="0">
                <a:solidFill>
                  <a:srgbClr val="00B050"/>
                </a:solidFill>
                <a:ea typeface="Calibri"/>
                <a:cs typeface="Calibri"/>
              </a:rPr>
              <a:t>Give them the </a:t>
            </a:r>
            <a:r>
              <a:rPr lang="en-US" b="1" dirty="0">
                <a:solidFill>
                  <a:srgbClr val="00B050"/>
                </a:solidFill>
                <a:ea typeface="Calibri"/>
                <a:cs typeface="Calibri"/>
              </a:rPr>
              <a:t>out of scope </a:t>
            </a:r>
            <a:r>
              <a:rPr lang="en-US" dirty="0">
                <a:solidFill>
                  <a:srgbClr val="00B050"/>
                </a:solidFill>
                <a:ea typeface="Calibri"/>
                <a:cs typeface="Calibri"/>
              </a:rPr>
              <a:t>too – You do this so that people realize these decisions have already been made.</a:t>
            </a:r>
          </a:p>
          <a:p>
            <a:endParaRPr lang="en-US" sz="1800" b="0" i="0" u="none" strike="noStrike" dirty="0">
              <a:solidFill>
                <a:srgbClr val="00B050"/>
              </a:solidFill>
              <a:effectLst/>
              <a:latin typeface="Aptos Narrow" panose="020B0004020202020204" pitchFamily="34" charset="0"/>
              <a:ea typeface="Calibri"/>
              <a:cs typeface="Calibri"/>
            </a:endParaRPr>
          </a:p>
          <a:p>
            <a:r>
              <a:rPr lang="en-US" sz="1800" b="0" i="0" u="none" strike="noStrike" dirty="0">
                <a:solidFill>
                  <a:srgbClr val="000000"/>
                </a:solidFill>
                <a:effectLst/>
                <a:latin typeface="Aptos Narrow" panose="020B0004020202020204" pitchFamily="34" charset="0"/>
              </a:rPr>
              <a:t>Out of SCOPE (Decisions already in place):</a:t>
            </a:r>
            <a:r>
              <a:rPr lang="en-US" dirty="0"/>
              <a:t> </a:t>
            </a:r>
          </a:p>
          <a:p>
            <a:r>
              <a:rPr lang="en-US" sz="1800" b="1" i="0" u="none" strike="noStrike" dirty="0">
                <a:solidFill>
                  <a:srgbClr val="000000"/>
                </a:solidFill>
                <a:effectLst/>
                <a:latin typeface="Aptos Narrow" panose="020B0004020202020204" pitchFamily="34" charset="0"/>
              </a:rPr>
              <a:t>Number of people</a:t>
            </a:r>
            <a:r>
              <a:rPr lang="en-US" sz="1800" b="0" i="0" u="none" strike="noStrike" dirty="0">
                <a:solidFill>
                  <a:srgbClr val="000000"/>
                </a:solidFill>
                <a:effectLst/>
                <a:latin typeface="Aptos Narrow" panose="020B0004020202020204" pitchFamily="34" charset="0"/>
              </a:rPr>
              <a:t>:  50 people, department employees and family members</a:t>
            </a:r>
            <a:r>
              <a:rPr lang="en-US" dirty="0"/>
              <a:t> </a:t>
            </a:r>
          </a:p>
          <a:p>
            <a:r>
              <a:rPr lang="en-US" sz="1800" b="1" i="0" u="none" strike="noStrike" dirty="0">
                <a:solidFill>
                  <a:srgbClr val="000000"/>
                </a:solidFill>
                <a:effectLst/>
                <a:latin typeface="Aptos Narrow" panose="020B0004020202020204" pitchFamily="34" charset="0"/>
              </a:rPr>
              <a:t>Participants</a:t>
            </a:r>
            <a:r>
              <a:rPr lang="en-US" sz="1800" b="0" i="0" u="none" strike="noStrike" dirty="0">
                <a:solidFill>
                  <a:srgbClr val="000000"/>
                </a:solidFill>
                <a:effectLst/>
                <a:latin typeface="Aptos Narrow" panose="020B0004020202020204" pitchFamily="34" charset="0"/>
              </a:rPr>
              <a:t> (50 people) have all signed waivers and HR has the signed waivers</a:t>
            </a:r>
            <a:r>
              <a:rPr lang="en-US" dirty="0"/>
              <a:t> </a:t>
            </a:r>
          </a:p>
          <a:p>
            <a:r>
              <a:rPr lang="en-US" sz="1800" b="1" i="0" u="none" strike="noStrike" dirty="0">
                <a:solidFill>
                  <a:srgbClr val="000000"/>
                </a:solidFill>
                <a:effectLst/>
                <a:latin typeface="Aptos Narrow" panose="020B0004020202020204" pitchFamily="34" charset="0"/>
              </a:rPr>
              <a:t>Event Budget</a:t>
            </a:r>
            <a:r>
              <a:rPr lang="en-US" sz="1800" b="0" i="0" u="none" strike="noStrike" dirty="0">
                <a:solidFill>
                  <a:srgbClr val="000000"/>
                </a:solidFill>
                <a:effectLst/>
                <a:latin typeface="Aptos Narrow" panose="020B0004020202020204" pitchFamily="34" charset="0"/>
              </a:rPr>
              <a:t>: This event has an unlimited budget - approved and in place</a:t>
            </a:r>
            <a:r>
              <a:rPr lang="en-US" dirty="0"/>
              <a:t> </a:t>
            </a:r>
          </a:p>
          <a:p>
            <a:r>
              <a:rPr lang="en-US" sz="1800" b="1" i="0" u="none" strike="noStrike" dirty="0">
                <a:solidFill>
                  <a:srgbClr val="000000"/>
                </a:solidFill>
                <a:effectLst/>
                <a:latin typeface="Aptos Narrow" panose="020B0004020202020204" pitchFamily="34" charset="0"/>
              </a:rPr>
              <a:t>Transportation</a:t>
            </a:r>
            <a:r>
              <a:rPr lang="en-US" sz="1800" b="0" i="0" u="none" strike="noStrike" dirty="0">
                <a:solidFill>
                  <a:srgbClr val="000000"/>
                </a:solidFill>
                <a:effectLst/>
                <a:latin typeface="Aptos Narrow" panose="020B0004020202020204" pitchFamily="34" charset="0"/>
              </a:rPr>
              <a:t>:  Leaving at 9am from the employee parking lot, circle drive </a:t>
            </a: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Returning at 5pm to the employee parking lot, circle drive</a:t>
            </a:r>
            <a:r>
              <a:rPr lang="en-US" dirty="0"/>
              <a:t> </a:t>
            </a:r>
          </a:p>
          <a:p>
            <a:r>
              <a:rPr lang="en-US" sz="1800" b="1" i="0" u="none" strike="noStrike" dirty="0">
                <a:solidFill>
                  <a:srgbClr val="000000"/>
                </a:solidFill>
                <a:effectLst/>
                <a:latin typeface="Aptos Narrow" panose="020B0004020202020204" pitchFamily="34" charset="0"/>
              </a:rPr>
              <a:t>Destination</a:t>
            </a:r>
            <a:r>
              <a:rPr lang="en-US" sz="1800" b="0" i="0" u="none" strike="noStrike" dirty="0">
                <a:solidFill>
                  <a:srgbClr val="000000"/>
                </a:solidFill>
                <a:effectLst/>
                <a:latin typeface="Aptos Narrow" panose="020B0004020202020204" pitchFamily="34" charset="0"/>
              </a:rPr>
              <a:t>: Cowboy Ranch, located 30 min from the office, is under contract/paid</a:t>
            </a:r>
            <a:r>
              <a:rPr lang="en-US" dirty="0"/>
              <a:t> </a:t>
            </a:r>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8DD24290-C6BB-E52B-5AF6-60F1B5AB751B}"/>
              </a:ext>
            </a:extLst>
          </p:cNvPr>
          <p:cNvSpPr>
            <a:spLocks noGrp="1"/>
          </p:cNvSpPr>
          <p:nvPr>
            <p:ph type="sldNum" sz="quarter" idx="5"/>
          </p:nvPr>
        </p:nvSpPr>
        <p:spPr/>
        <p:txBody>
          <a:bodyPr/>
          <a:lstStyle/>
          <a:p>
            <a:fld id="{F0887097-59DF-45B6-ADA2-466050DA5BF6}" type="slidenum">
              <a:rPr lang="en-US" smtClean="0"/>
              <a:t>27</a:t>
            </a:fld>
            <a:endParaRPr lang="en-US" dirty="0"/>
          </a:p>
        </p:txBody>
      </p:sp>
    </p:spTree>
    <p:extLst>
      <p:ext uri="{BB962C8B-B14F-4D97-AF65-F5344CB8AC3E}">
        <p14:creationId xmlns:p14="http://schemas.microsoft.com/office/powerpoint/2010/main" val="3094778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512E8-149B-7FE7-FD42-17F7C9417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83F53-170C-CCAF-D50A-CD4EFF159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9FD69-A05B-9FAA-DC64-C057FD4075C2}"/>
              </a:ext>
            </a:extLst>
          </p:cNvPr>
          <p:cNvSpPr>
            <a:spLocks noGrp="1"/>
          </p:cNvSpPr>
          <p:nvPr>
            <p:ph type="body" idx="1"/>
          </p:nvPr>
        </p:nvSpPr>
        <p:spPr/>
        <p:txBody>
          <a:bodyPr/>
          <a:lstStyle/>
          <a:p>
            <a:r>
              <a:rPr lang="en-US" dirty="0">
                <a:solidFill>
                  <a:srgbClr val="00B050"/>
                </a:solidFill>
                <a:ea typeface="Calibri"/>
                <a:cs typeface="Calibri"/>
              </a:rPr>
              <a:t>Think about what else you may be able to provide to your participants to help them focus on the event.</a:t>
            </a:r>
          </a:p>
          <a:p>
            <a:r>
              <a:rPr lang="en-US" dirty="0">
                <a:solidFill>
                  <a:srgbClr val="00B050"/>
                </a:solidFill>
                <a:ea typeface="Calibri"/>
                <a:cs typeface="Calibri"/>
              </a:rPr>
              <a:t>Many people are visual thinkers, so giving this pictures of the location will get them in “the right mind” and make it real to them.</a:t>
            </a:r>
          </a:p>
        </p:txBody>
      </p:sp>
      <p:sp>
        <p:nvSpPr>
          <p:cNvPr id="4" name="Slide Number Placeholder 3">
            <a:extLst>
              <a:ext uri="{FF2B5EF4-FFF2-40B4-BE49-F238E27FC236}">
                <a16:creationId xmlns:a16="http://schemas.microsoft.com/office/drawing/2014/main" id="{8CB21498-2F93-D3E9-E42C-B83BCBED82E1}"/>
              </a:ext>
            </a:extLst>
          </p:cNvPr>
          <p:cNvSpPr>
            <a:spLocks noGrp="1"/>
          </p:cNvSpPr>
          <p:nvPr>
            <p:ph type="sldNum" sz="quarter" idx="5"/>
          </p:nvPr>
        </p:nvSpPr>
        <p:spPr/>
        <p:txBody>
          <a:bodyPr/>
          <a:lstStyle/>
          <a:p>
            <a:fld id="{F0887097-59DF-45B6-ADA2-466050DA5BF6}" type="slidenum">
              <a:rPr lang="en-US" smtClean="0"/>
              <a:t>28</a:t>
            </a:fld>
            <a:endParaRPr lang="en-US" dirty="0"/>
          </a:p>
        </p:txBody>
      </p:sp>
    </p:spTree>
    <p:extLst>
      <p:ext uri="{BB962C8B-B14F-4D97-AF65-F5344CB8AC3E}">
        <p14:creationId xmlns:p14="http://schemas.microsoft.com/office/powerpoint/2010/main" val="747442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1D69-FA95-F548-7D61-D04DF8477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21A38-0398-128E-7E30-78D37C7B6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0E570-EE79-C59E-097B-368A9520B44E}"/>
              </a:ext>
            </a:extLst>
          </p:cNvPr>
          <p:cNvSpPr>
            <a:spLocks noGrp="1"/>
          </p:cNvSpPr>
          <p:nvPr>
            <p:ph type="body" idx="1"/>
          </p:nvPr>
        </p:nvSpPr>
        <p:spPr/>
        <p:txBody>
          <a:bodyPr/>
          <a:lstStyle/>
          <a:p>
            <a:r>
              <a:rPr lang="en-US" dirty="0">
                <a:solidFill>
                  <a:srgbClr val="00B050"/>
                </a:solidFill>
                <a:ea typeface="Calibri"/>
                <a:cs typeface="Calibri"/>
              </a:rPr>
              <a:t>Here is the initial RACI I create before the meeting.</a:t>
            </a:r>
          </a:p>
          <a:p>
            <a:r>
              <a:rPr lang="en-US" dirty="0">
                <a:solidFill>
                  <a:srgbClr val="00B050"/>
                </a:solidFill>
                <a:ea typeface="Calibri"/>
                <a:cs typeface="Calibri"/>
              </a:rPr>
              <a:t>You may notice I have added a quick calendar on the page because </a:t>
            </a:r>
          </a:p>
          <a:p>
            <a:r>
              <a:rPr lang="en-US" dirty="0">
                <a:solidFill>
                  <a:srgbClr val="00B050"/>
                </a:solidFill>
                <a:ea typeface="Calibri"/>
                <a:cs typeface="Calibri"/>
              </a:rPr>
              <a:t>we will have “what date will that be” questions and </a:t>
            </a:r>
          </a:p>
          <a:p>
            <a:r>
              <a:rPr lang="en-US" dirty="0">
                <a:solidFill>
                  <a:srgbClr val="00B050"/>
                </a:solidFill>
                <a:ea typeface="Calibri"/>
                <a:cs typeface="Calibri"/>
              </a:rPr>
              <a:t>this keeps them from having to look away from the screen.</a:t>
            </a:r>
          </a:p>
        </p:txBody>
      </p:sp>
      <p:sp>
        <p:nvSpPr>
          <p:cNvPr id="4" name="Slide Number Placeholder 3">
            <a:extLst>
              <a:ext uri="{FF2B5EF4-FFF2-40B4-BE49-F238E27FC236}">
                <a16:creationId xmlns:a16="http://schemas.microsoft.com/office/drawing/2014/main" id="{FEA5F319-CEB4-8397-0703-DC80B4FB1686}"/>
              </a:ext>
            </a:extLst>
          </p:cNvPr>
          <p:cNvSpPr>
            <a:spLocks noGrp="1"/>
          </p:cNvSpPr>
          <p:nvPr>
            <p:ph type="sldNum" sz="quarter" idx="5"/>
          </p:nvPr>
        </p:nvSpPr>
        <p:spPr/>
        <p:txBody>
          <a:bodyPr/>
          <a:lstStyle/>
          <a:p>
            <a:fld id="{F0887097-59DF-45B6-ADA2-466050DA5BF6}" type="slidenum">
              <a:rPr lang="en-US" smtClean="0"/>
              <a:t>29</a:t>
            </a:fld>
            <a:endParaRPr lang="en-US" dirty="0"/>
          </a:p>
        </p:txBody>
      </p:sp>
    </p:spTree>
    <p:extLst>
      <p:ext uri="{BB962C8B-B14F-4D97-AF65-F5344CB8AC3E}">
        <p14:creationId xmlns:p14="http://schemas.microsoft.com/office/powerpoint/2010/main" val="2139312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04417-461B-AD3E-892E-CACD0C89A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E25FD-7B6F-6499-F1E5-103F075DC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9C427-1A3F-209B-4A7C-A129FAD781EE}"/>
              </a:ext>
            </a:extLst>
          </p:cNvPr>
          <p:cNvSpPr>
            <a:spLocks noGrp="1"/>
          </p:cNvSpPr>
          <p:nvPr>
            <p:ph type="body" idx="1"/>
          </p:nvPr>
        </p:nvSpPr>
        <p:spPr/>
        <p:txBody>
          <a:bodyPr/>
          <a:lstStyle/>
          <a:p>
            <a:r>
              <a:rPr lang="en-US" b="0" u="none" dirty="0">
                <a:solidFill>
                  <a:srgbClr val="00B050"/>
                </a:solidFill>
              </a:rPr>
              <a:t>Before you send that meeting, consider this….</a:t>
            </a:r>
          </a:p>
          <a:p>
            <a:endParaRPr lang="en-US" b="0" u="none" dirty="0">
              <a:solidFill>
                <a:srgbClr val="00B050"/>
              </a:solidFill>
            </a:endParaRPr>
          </a:p>
          <a:p>
            <a:r>
              <a:rPr lang="en-US" b="0" u="none" dirty="0">
                <a:solidFill>
                  <a:srgbClr val="00B050"/>
                </a:solidFill>
              </a:rPr>
              <a:t>If you feel that the participants are not familiar and comfortable with a RACI,</a:t>
            </a:r>
          </a:p>
          <a:p>
            <a:r>
              <a:rPr lang="en-US" b="0" u="none" dirty="0">
                <a:solidFill>
                  <a:srgbClr val="00B050"/>
                </a:solidFill>
              </a:rPr>
              <a:t>Tell them you will be using a RACI during the meeting to document tasks and decisions</a:t>
            </a:r>
          </a:p>
          <a:p>
            <a:r>
              <a:rPr lang="en-US" b="0" u="none" dirty="0">
                <a:solidFill>
                  <a:srgbClr val="00B050"/>
                </a:solidFill>
              </a:rPr>
              <a:t>And include this information with the invitation, perhaps as an attachment.</a:t>
            </a:r>
          </a:p>
          <a:p>
            <a:endParaRPr lang="en-US" b="0" u="none"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969352D0-082B-85F9-1F62-FFAB846D8BC5}"/>
              </a:ext>
            </a:extLst>
          </p:cNvPr>
          <p:cNvSpPr>
            <a:spLocks noGrp="1"/>
          </p:cNvSpPr>
          <p:nvPr>
            <p:ph type="sldNum" sz="quarter" idx="5"/>
          </p:nvPr>
        </p:nvSpPr>
        <p:spPr/>
        <p:txBody>
          <a:bodyPr/>
          <a:lstStyle/>
          <a:p>
            <a:fld id="{F0887097-59DF-45B6-ADA2-466050DA5BF6}" type="slidenum">
              <a:rPr lang="en-US" smtClean="0"/>
              <a:t>30</a:t>
            </a:fld>
            <a:endParaRPr lang="en-US" dirty="0"/>
          </a:p>
        </p:txBody>
      </p:sp>
    </p:spTree>
    <p:extLst>
      <p:ext uri="{BB962C8B-B14F-4D97-AF65-F5344CB8AC3E}">
        <p14:creationId xmlns:p14="http://schemas.microsoft.com/office/powerpoint/2010/main" val="2009800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3C90D-93A3-21D5-FAA3-1CC311D8F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50281-B320-2C7E-69B8-4FBF7FEF5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52365-3C8A-E200-3E5A-55F8B33DE418}"/>
              </a:ext>
            </a:extLst>
          </p:cNvPr>
          <p:cNvSpPr>
            <a:spLocks noGrp="1"/>
          </p:cNvSpPr>
          <p:nvPr>
            <p:ph type="body" idx="1"/>
          </p:nvPr>
        </p:nvSpPr>
        <p:spPr/>
        <p:txBody>
          <a:bodyPr/>
          <a:lstStyle/>
          <a:p>
            <a:r>
              <a:rPr lang="en-US" dirty="0">
                <a:solidFill>
                  <a:srgbClr val="00B050"/>
                </a:solidFill>
                <a:ea typeface="Calibri"/>
                <a:cs typeface="Calibri"/>
              </a:rPr>
              <a:t>So you have sent out the meeting invites, and the meeting is about to start.</a:t>
            </a:r>
          </a:p>
          <a:p>
            <a:endParaRPr lang="en-US" dirty="0">
              <a:solidFill>
                <a:srgbClr val="00B050"/>
              </a:solidFill>
              <a:ea typeface="Calibri"/>
              <a:cs typeface="Calibri"/>
            </a:endParaRPr>
          </a:p>
          <a:p>
            <a:r>
              <a:rPr lang="en-US" sz="1800" b="1" i="0" u="none" strike="noStrike" kern="1200" dirty="0">
                <a:solidFill>
                  <a:srgbClr val="000000"/>
                </a:solidFill>
                <a:effectLst/>
                <a:latin typeface="Calibri" panose="020F0502020204030204" pitchFamily="34" charset="0"/>
                <a:ea typeface="+mn-ea"/>
                <a:cs typeface="+mn-cs"/>
              </a:rPr>
              <a:t>Stage 2 – Meeting Beginning</a:t>
            </a:r>
          </a:p>
          <a:p>
            <a:r>
              <a:rPr lang="en-US" dirty="0">
                <a:solidFill>
                  <a:srgbClr val="00B050"/>
                </a:solidFill>
                <a:ea typeface="Calibri"/>
                <a:cs typeface="Calibri"/>
              </a:rPr>
              <a:t>Have the RACI up on the screen at the beginning of the meeting.</a:t>
            </a:r>
          </a:p>
          <a:p>
            <a:r>
              <a:rPr lang="en-US" sz="1800" b="0" i="0" u="none" strike="noStrike" dirty="0">
                <a:solidFill>
                  <a:srgbClr val="000000"/>
                </a:solidFill>
                <a:effectLst/>
                <a:latin typeface="Aptos Narrow" panose="020B0004020202020204" pitchFamily="34" charset="0"/>
              </a:rPr>
              <a:t>1.</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Beginning the meeting, tell the participants you will be using a RACI to track the decisions and tasks identified.</a:t>
            </a:r>
            <a:r>
              <a:rPr lang="en-US" dirty="0"/>
              <a:t> </a:t>
            </a:r>
          </a:p>
          <a:p>
            <a:r>
              <a:rPr lang="en-US" sz="1800" b="0" i="0" u="none" strike="noStrike" dirty="0">
                <a:solidFill>
                  <a:srgbClr val="000000"/>
                </a:solidFill>
                <a:effectLst/>
                <a:latin typeface="Aptos Narrow" panose="020B0004020202020204" pitchFamily="34" charset="0"/>
              </a:rPr>
              <a:t>2.</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Explain the RACI acronym (above).</a:t>
            </a:r>
            <a:r>
              <a:rPr lang="en-US" dirty="0"/>
              <a:t> </a:t>
            </a:r>
          </a:p>
          <a:p>
            <a:r>
              <a:rPr lang="en-US" sz="1800" b="0" i="0" u="none" strike="noStrike" dirty="0">
                <a:solidFill>
                  <a:srgbClr val="000000"/>
                </a:solidFill>
                <a:effectLst/>
                <a:latin typeface="Aptos Narrow" panose="020B0004020202020204" pitchFamily="34" charset="0"/>
              </a:rPr>
              <a:t>3.</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Explain the results of this meeting will all be recorded on the RACI, including the resolution of each task.</a:t>
            </a:r>
            <a:r>
              <a:rPr lang="en-US" dirty="0"/>
              <a:t> </a:t>
            </a:r>
          </a:p>
          <a:p>
            <a:r>
              <a:rPr lang="en-US" sz="1800" b="0" i="0" u="none" strike="noStrike" dirty="0">
                <a:solidFill>
                  <a:srgbClr val="000000"/>
                </a:solidFill>
                <a:effectLst/>
                <a:latin typeface="Aptos Narrow" panose="020B0004020202020204" pitchFamily="34" charset="0"/>
              </a:rPr>
              <a:t>4.</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Explain the RACI will be sent out to "all impacted parties, the meeting participants and others interested in this meeting.”</a:t>
            </a:r>
            <a:endParaRPr lang="en-US" dirty="0"/>
          </a:p>
          <a:p>
            <a:r>
              <a:rPr lang="en-US" sz="1800" b="0" i="0" u="none" strike="noStrike" dirty="0">
                <a:solidFill>
                  <a:srgbClr val="000000"/>
                </a:solidFill>
                <a:effectLst/>
                <a:latin typeface="Aptos Narrow" panose="020B0004020202020204" pitchFamily="34" charset="0"/>
              </a:rPr>
              <a:t>5.</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Show them their names across the top - because their input is valuable.</a:t>
            </a:r>
            <a:r>
              <a:rPr lang="en-US" dirty="0"/>
              <a:t> </a:t>
            </a:r>
          </a:p>
          <a:p>
            <a:r>
              <a:rPr lang="en-US" sz="1800" b="0" i="0" u="none" strike="noStrike" dirty="0">
                <a:solidFill>
                  <a:srgbClr val="000000"/>
                </a:solidFill>
                <a:effectLst/>
                <a:latin typeface="Aptos Narrow" panose="020B0004020202020204" pitchFamily="34" charset="0"/>
              </a:rPr>
              <a:t>6.</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Keep the RACI on the screen during the meeting so they can see their contributions recorded / make corrections.</a:t>
            </a:r>
            <a:r>
              <a:rPr lang="en-US" dirty="0"/>
              <a:t> </a:t>
            </a:r>
          </a:p>
          <a:p>
            <a:r>
              <a:rPr lang="en-US" sz="1800" b="0" i="0" u="none" strike="noStrike" dirty="0">
                <a:solidFill>
                  <a:srgbClr val="000000"/>
                </a:solidFill>
                <a:effectLst/>
                <a:latin typeface="Aptos Narrow" panose="020B0004020202020204" pitchFamily="34" charset="0"/>
              </a:rPr>
              <a:t>7.</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If anyone joins the meeting, stop and make a point of adding their name to the top.</a:t>
            </a:r>
            <a:r>
              <a:rPr lang="en-US" dirty="0"/>
              <a:t> </a:t>
            </a:r>
          </a:p>
          <a:p>
            <a:endParaRPr lang="en-US" dirty="0">
              <a:solidFill>
                <a:srgbClr val="00B050"/>
              </a:solidFill>
              <a:ea typeface="Calibri"/>
              <a:cs typeface="Calibri"/>
            </a:endParaRPr>
          </a:p>
          <a:p>
            <a:r>
              <a:rPr lang="en-US" sz="1800" b="1" i="0" u="none" strike="noStrike" dirty="0">
                <a:solidFill>
                  <a:srgbClr val="000000"/>
                </a:solidFill>
                <a:effectLst/>
                <a:latin typeface="Calibri" panose="020F0502020204030204" pitchFamily="34" charset="0"/>
              </a:rPr>
              <a:t>Stage 3 – Conduct Meeting/RACI</a:t>
            </a:r>
            <a:r>
              <a:rPr lang="en-US" dirty="0"/>
              <a:t> </a:t>
            </a:r>
          </a:p>
          <a:p>
            <a:r>
              <a:rPr lang="en-US" sz="1800" b="0" i="0" u="none" strike="noStrike" dirty="0">
                <a:solidFill>
                  <a:srgbClr val="000000"/>
                </a:solidFill>
                <a:effectLst/>
                <a:latin typeface="Aptos Narrow" panose="020B0004020202020204" pitchFamily="34" charset="0"/>
              </a:rPr>
              <a:t>1.</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Present the topics in order of most important to least.</a:t>
            </a:r>
            <a:r>
              <a:rPr lang="en-US" dirty="0"/>
              <a:t> </a:t>
            </a:r>
          </a:p>
          <a:p>
            <a:r>
              <a:rPr lang="en-US" sz="1800" b="0" i="0" u="none" strike="noStrike" dirty="0">
                <a:solidFill>
                  <a:srgbClr val="000000"/>
                </a:solidFill>
                <a:effectLst/>
                <a:latin typeface="Aptos Narrow" panose="020B0004020202020204" pitchFamily="34" charset="0"/>
              </a:rPr>
              <a:t>2.</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Record the tasks with the category listed in front to keep it together.</a:t>
            </a:r>
            <a:r>
              <a:rPr lang="en-US" dirty="0"/>
              <a:t> </a:t>
            </a:r>
          </a:p>
          <a:p>
            <a:r>
              <a:rPr lang="en-US" sz="1800" b="0" i="0" u="none" strike="noStrike" dirty="0">
                <a:solidFill>
                  <a:srgbClr val="000000"/>
                </a:solidFill>
                <a:effectLst/>
                <a:latin typeface="Aptos Narrow" panose="020B0004020202020204" pitchFamily="34" charset="0"/>
              </a:rPr>
              <a:t>3.</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Be VERY SPECIFIC as to what is being discussed - always look at it to be sure someone not in the meeting would completely understand what you are talking about by what is written.</a:t>
            </a:r>
            <a:r>
              <a:rPr lang="en-US" dirty="0"/>
              <a:t> </a:t>
            </a:r>
          </a:p>
          <a:p>
            <a:r>
              <a:rPr lang="en-US" sz="1800" b="0" i="0" u="none" strike="noStrike" dirty="0">
                <a:solidFill>
                  <a:srgbClr val="000000"/>
                </a:solidFill>
                <a:effectLst/>
                <a:latin typeface="Aptos Narrow" panose="020B0004020202020204" pitchFamily="34" charset="0"/>
              </a:rPr>
              <a:t>4.</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With each task, ask – who wants to be involved (not who is leading), and record R in those.  When you get enough people for that task, ask those who are identified as R “which of you want to lead this endeavor?” and change the “R” to “R/A” – be sure you have only ONE A per task.</a:t>
            </a:r>
            <a:r>
              <a:rPr lang="en-US" dirty="0"/>
              <a:t> </a:t>
            </a:r>
          </a:p>
          <a:p>
            <a:r>
              <a:rPr lang="en-US" sz="1800" b="0" i="0" u="none" strike="noStrike" dirty="0">
                <a:solidFill>
                  <a:srgbClr val="000000"/>
                </a:solidFill>
                <a:effectLst/>
                <a:latin typeface="Aptos Narrow" panose="020B0004020202020204" pitchFamily="34" charset="0"/>
              </a:rPr>
              <a:t>5.</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Ask those Responsible the Responsible/Accountable people, when this decision or task will be completed, and add this information to the Date/Time Due column.</a:t>
            </a:r>
            <a:r>
              <a:rPr lang="en-US" dirty="0"/>
              <a:t> </a:t>
            </a:r>
          </a:p>
          <a:p>
            <a:r>
              <a:rPr lang="en-US" sz="1800" b="0" i="0" u="none" strike="noStrike" dirty="0">
                <a:solidFill>
                  <a:srgbClr val="000000"/>
                </a:solidFill>
                <a:effectLst/>
                <a:latin typeface="Aptos Narrow" panose="020B0004020202020204" pitchFamily="34" charset="0"/>
              </a:rPr>
              <a:t>6.</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Have a calendar ready so you can specific the date and time (by 10 am or EOD is fine) – </a:t>
            </a:r>
          </a:p>
          <a:p>
            <a:r>
              <a:rPr lang="en-US" sz="1800" b="0" i="0" u="none" strike="noStrike" dirty="0">
                <a:solidFill>
                  <a:srgbClr val="000000"/>
                </a:solidFill>
                <a:effectLst/>
                <a:latin typeface="Aptos Narrow" panose="020B0004020202020204" pitchFamily="34" charset="0"/>
              </a:rPr>
              <a:t>	ask THEM to provide the date, and if you don’t also get a time, suggest a time, like “Is EOD fine?” and </a:t>
            </a:r>
            <a:r>
              <a:rPr lang="en-US" sz="1800" b="1" i="0" u="none" strike="noStrike" dirty="0">
                <a:solidFill>
                  <a:srgbClr val="000000"/>
                </a:solidFill>
                <a:effectLst/>
                <a:latin typeface="Aptos Narrow" panose="020B0004020202020204" pitchFamily="34" charset="0"/>
              </a:rPr>
              <a:t>wait for their answer</a:t>
            </a:r>
            <a:r>
              <a:rPr lang="en-US" sz="1800" b="0" i="0" u="none" strike="noStrike" dirty="0">
                <a:solidFill>
                  <a:srgbClr val="000000"/>
                </a:solidFill>
                <a:effectLst/>
                <a:latin typeface="Aptos Narrow" panose="020B0004020202020204" pitchFamily="34" charset="0"/>
              </a:rPr>
              <a:t>.</a:t>
            </a:r>
            <a:r>
              <a:rPr lang="en-US" dirty="0"/>
              <a:t> </a:t>
            </a:r>
          </a:p>
          <a:p>
            <a:r>
              <a:rPr lang="en-US" sz="1800" b="0" i="0" u="none" strike="noStrike" dirty="0">
                <a:solidFill>
                  <a:srgbClr val="000000"/>
                </a:solidFill>
                <a:effectLst/>
                <a:latin typeface="Aptos Narrow" panose="020B0004020202020204" pitchFamily="34" charset="0"/>
              </a:rPr>
              <a:t>7.</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Then after you get the R and A, ask “Is there anyone who wants to be consulted about this task before the decision or action?” and record those people with C.  </a:t>
            </a:r>
          </a:p>
          <a:p>
            <a:r>
              <a:rPr lang="en-US" sz="1800" b="0" i="0" u="none" strike="noStrike" dirty="0">
                <a:solidFill>
                  <a:srgbClr val="000000"/>
                </a:solidFill>
                <a:effectLst/>
                <a:latin typeface="Aptos Narrow" panose="020B0004020202020204" pitchFamily="34" charset="0"/>
              </a:rPr>
              <a:t>	ALSO ask what specifically they want to be consulted about, and add that to the same square.</a:t>
            </a:r>
            <a:r>
              <a:rPr lang="en-US" dirty="0"/>
              <a:t> </a:t>
            </a:r>
          </a:p>
          <a:p>
            <a:r>
              <a:rPr lang="en-US" sz="1800" b="0" i="0" u="none" strike="noStrike" dirty="0">
                <a:solidFill>
                  <a:srgbClr val="000000"/>
                </a:solidFill>
                <a:effectLst/>
                <a:latin typeface="Aptos Narrow" panose="020B0004020202020204" pitchFamily="34" charset="0"/>
              </a:rPr>
              <a:t>8.</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After you ask about being Consulted, ask “Is there anyone who wants to be informed about this task after the decision or action?” and record those people with I.  </a:t>
            </a:r>
          </a:p>
          <a:p>
            <a:r>
              <a:rPr lang="en-US" sz="1800" b="0" i="0" u="none" strike="noStrike" dirty="0">
                <a:solidFill>
                  <a:srgbClr val="000000"/>
                </a:solidFill>
                <a:effectLst/>
                <a:latin typeface="Aptos Narrow" panose="020B0004020202020204" pitchFamily="34" charset="0"/>
              </a:rPr>
              <a:t>	ALSO ask what specifically they want to be informed about, and add that to the same square.</a:t>
            </a:r>
            <a:r>
              <a:rPr lang="en-US" dirty="0"/>
              <a:t> </a:t>
            </a:r>
          </a:p>
          <a:p>
            <a:r>
              <a:rPr lang="en-US" sz="1800" b="0" i="0" u="none" strike="noStrike" dirty="0">
                <a:solidFill>
                  <a:srgbClr val="000000"/>
                </a:solidFill>
                <a:effectLst/>
                <a:latin typeface="Aptos Narrow" panose="020B0004020202020204" pitchFamily="34" charset="0"/>
              </a:rPr>
              <a:t>9.</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Put in the email address, distribution address or share point folder things are to be submitted / sent.</a:t>
            </a:r>
            <a:r>
              <a:rPr lang="en-US" dirty="0"/>
              <a:t> </a:t>
            </a:r>
          </a:p>
          <a:p>
            <a:r>
              <a:rPr lang="en-US" sz="1800" b="0" i="0" u="none" strike="noStrike" dirty="0">
                <a:solidFill>
                  <a:srgbClr val="000000"/>
                </a:solidFill>
                <a:effectLst/>
                <a:latin typeface="Aptos Narrow" panose="020B0004020202020204" pitchFamily="34" charset="0"/>
              </a:rPr>
              <a:t>	a.</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If there is someone to receive this information, or a dependent task, ask them if that date will work; sometimes they may say they will need the information a few days earlier and then you let them have that discussion/you make changes to the date/time as needed.</a:t>
            </a:r>
            <a:r>
              <a:rPr lang="en-US" dirty="0"/>
              <a:t> </a:t>
            </a:r>
          </a:p>
          <a:p>
            <a:r>
              <a:rPr lang="en-US" sz="1800" b="0" i="0" u="none" strike="noStrike" dirty="0">
                <a:solidFill>
                  <a:srgbClr val="000000"/>
                </a:solidFill>
                <a:effectLst/>
                <a:latin typeface="Aptos Narrow" panose="020B0004020202020204" pitchFamily="34" charset="0"/>
              </a:rPr>
              <a:t>10.</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Take suggestions immediately even if you record to talk about later.</a:t>
            </a:r>
            <a:r>
              <a:rPr lang="en-US" dirty="0"/>
              <a:t> </a:t>
            </a:r>
          </a:p>
          <a:p>
            <a:endParaRPr lang="en-US" sz="1800" b="1"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Stage 4 – Meeting Wrap up</a:t>
            </a:r>
            <a:r>
              <a:rPr lang="en-US" dirty="0"/>
              <a:t> </a:t>
            </a:r>
          </a:p>
          <a:p>
            <a:r>
              <a:rPr lang="en-US" sz="1800" b="0" i="0" u="none" strike="noStrike" dirty="0">
                <a:solidFill>
                  <a:srgbClr val="000000"/>
                </a:solidFill>
                <a:effectLst/>
                <a:latin typeface="Aptos Narrow" panose="020B0004020202020204" pitchFamily="34" charset="0"/>
              </a:rPr>
              <a:t>After all categories have been discussed, decisions agreed to, and responsibility/involvement indicted:</a:t>
            </a:r>
            <a:r>
              <a:rPr lang="en-US" dirty="0"/>
              <a:t> </a:t>
            </a:r>
          </a:p>
          <a:p>
            <a:r>
              <a:rPr lang="en-US" sz="1800" b="0" i="0" u="none" strike="noStrike" dirty="0">
                <a:solidFill>
                  <a:srgbClr val="000000"/>
                </a:solidFill>
                <a:effectLst/>
                <a:latin typeface="Aptos Narrow" panose="020B0004020202020204" pitchFamily="34" charset="0"/>
              </a:rPr>
              <a:t>1.</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Review the tasks by category to be sure nothing was left out, dates work, etc. - make updates as needed.</a:t>
            </a:r>
            <a:r>
              <a:rPr lang="en-US" dirty="0"/>
              <a:t> </a:t>
            </a:r>
          </a:p>
          <a:p>
            <a:r>
              <a:rPr lang="en-US" sz="1800" b="0" i="0" u="none" strike="noStrike" dirty="0">
                <a:solidFill>
                  <a:srgbClr val="000000"/>
                </a:solidFill>
                <a:effectLst/>
                <a:latin typeface="Aptos Narrow" panose="020B0004020202020204" pitchFamily="34" charset="0"/>
              </a:rPr>
              <a:t>2.</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As you touch on each task, note the Accountable person (or their delegate) shall be entering the resolution and appropriate link to the resolution document into the Resolution column.</a:t>
            </a:r>
            <a:r>
              <a:rPr lang="en-US" dirty="0"/>
              <a:t> </a:t>
            </a:r>
          </a:p>
          <a:p>
            <a:r>
              <a:rPr lang="en-US" sz="1800" b="0" i="0" u="none" strike="noStrike" dirty="0">
                <a:solidFill>
                  <a:srgbClr val="000000"/>
                </a:solidFill>
                <a:effectLst/>
                <a:latin typeface="Aptos Narrow" panose="020B0004020202020204" pitchFamily="34" charset="0"/>
              </a:rPr>
              <a:t>3.</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Within each category, mention the decision made, but you don't need to go deeper into the decisions.</a:t>
            </a:r>
            <a:r>
              <a:rPr lang="en-US" dirty="0"/>
              <a:t> </a:t>
            </a:r>
          </a:p>
          <a:p>
            <a:r>
              <a:rPr lang="en-US" sz="1800" b="0" i="0" u="none" strike="noStrike" dirty="0">
                <a:solidFill>
                  <a:srgbClr val="000000"/>
                </a:solidFill>
                <a:effectLst/>
                <a:latin typeface="Aptos Narrow" panose="020B0004020202020204" pitchFamily="34" charset="0"/>
              </a:rPr>
              <a:t>4.</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Then review the tasks by PERSON and ask at the end "Can you handle this with these dates?"</a:t>
            </a:r>
            <a:r>
              <a:rPr lang="en-US" dirty="0"/>
              <a:t> </a:t>
            </a:r>
          </a:p>
          <a:p>
            <a:r>
              <a:rPr lang="en-US" sz="1800" b="0" i="0" u="none" strike="noStrike" dirty="0">
                <a:solidFill>
                  <a:srgbClr val="000000"/>
                </a:solidFill>
                <a:effectLst/>
                <a:latin typeface="Aptos Narrow" panose="020B0004020202020204" pitchFamily="34" charset="0"/>
              </a:rPr>
              <a:t>5.</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If someone has stepped out of the meeting, indicate they have not agreed by making their column a different color - after the meeting YOU go review their column with them and when they agree (or make changes), change the color back to normal.</a:t>
            </a:r>
            <a:r>
              <a:rPr lang="en-US" dirty="0"/>
              <a:t> </a:t>
            </a:r>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7D97A9A2-ECAE-1A8C-5734-2469921C5123}"/>
              </a:ext>
            </a:extLst>
          </p:cNvPr>
          <p:cNvSpPr>
            <a:spLocks noGrp="1"/>
          </p:cNvSpPr>
          <p:nvPr>
            <p:ph type="sldNum" sz="quarter" idx="5"/>
          </p:nvPr>
        </p:nvSpPr>
        <p:spPr/>
        <p:txBody>
          <a:bodyPr/>
          <a:lstStyle/>
          <a:p>
            <a:fld id="{F0887097-59DF-45B6-ADA2-466050DA5BF6}" type="slidenum">
              <a:rPr lang="en-US" smtClean="0"/>
              <a:t>31</a:t>
            </a:fld>
            <a:endParaRPr lang="en-US" dirty="0"/>
          </a:p>
        </p:txBody>
      </p:sp>
    </p:spTree>
    <p:extLst>
      <p:ext uri="{BB962C8B-B14F-4D97-AF65-F5344CB8AC3E}">
        <p14:creationId xmlns:p14="http://schemas.microsoft.com/office/powerpoint/2010/main" val="713587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86F1B-A671-0E09-2742-CDF920E93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9138C-EC48-85EC-8819-336A8B966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4F27A-7376-0F3A-E413-2F8A7AA87231}"/>
              </a:ext>
            </a:extLst>
          </p:cNvPr>
          <p:cNvSpPr>
            <a:spLocks noGrp="1"/>
          </p:cNvSpPr>
          <p:nvPr>
            <p:ph type="body" idx="1"/>
          </p:nvPr>
        </p:nvSpPr>
        <p:spPr/>
        <p:txBody>
          <a:bodyPr/>
          <a:lstStyle/>
          <a:p>
            <a:r>
              <a:rPr lang="en-US" sz="1800" b="1" i="0" u="none" strike="noStrike" dirty="0">
                <a:solidFill>
                  <a:srgbClr val="000000"/>
                </a:solidFill>
                <a:effectLst/>
                <a:latin typeface="Calibri" panose="020F0502020204030204" pitchFamily="34" charset="0"/>
              </a:rPr>
              <a:t>Stage 5 – Send Out and Post</a:t>
            </a:r>
            <a:r>
              <a:rPr lang="en-US" dirty="0"/>
              <a:t> </a:t>
            </a:r>
          </a:p>
          <a:p>
            <a:r>
              <a:rPr lang="en-US" sz="1800" b="0" i="0" u="none" strike="noStrike" dirty="0">
                <a:solidFill>
                  <a:srgbClr val="000000"/>
                </a:solidFill>
                <a:effectLst/>
                <a:latin typeface="Aptos Narrow" panose="020B0004020202020204" pitchFamily="34" charset="0"/>
              </a:rPr>
              <a:t>1.</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After verifying with anyone who had to step out of the meeting, send out a meeting minutes email with a link to the RACI ASAP.</a:t>
            </a:r>
            <a:r>
              <a:rPr lang="en-US" dirty="0"/>
              <a:t> </a:t>
            </a:r>
          </a:p>
          <a:p>
            <a:r>
              <a:rPr lang="en-US" sz="1800" b="0" i="0" u="none" strike="noStrike" dirty="0">
                <a:solidFill>
                  <a:srgbClr val="000000"/>
                </a:solidFill>
                <a:effectLst/>
                <a:latin typeface="Aptos Narrow" panose="020B0004020202020204" pitchFamily="34" charset="0"/>
              </a:rPr>
              <a:t>2.</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It’s a very good idea to explain the RACI acronym with this email with this email.</a:t>
            </a:r>
            <a:r>
              <a:rPr lang="en-US" dirty="0"/>
              <a:t> </a:t>
            </a:r>
          </a:p>
          <a:p>
            <a:endParaRPr lang="en-US" sz="1800" b="1" i="0" u="none" strike="noStrike" dirty="0">
              <a:solidFill>
                <a:srgbClr val="000000"/>
              </a:solidFill>
              <a:effectLst/>
              <a:latin typeface="Calibri" panose="020F0502020204030204" pitchFamily="34" charset="0"/>
            </a:endParaRPr>
          </a:p>
          <a:p>
            <a:r>
              <a:rPr lang="en-US" sz="1800" b="1" i="0" u="none" strike="noStrike" dirty="0">
                <a:solidFill>
                  <a:srgbClr val="000000"/>
                </a:solidFill>
                <a:effectLst/>
                <a:latin typeface="Calibri" panose="020F0502020204030204" pitchFamily="34" charset="0"/>
              </a:rPr>
              <a:t>Stage 6 – Follow up / Update</a:t>
            </a:r>
            <a:r>
              <a:rPr lang="en-US" dirty="0"/>
              <a:t> </a:t>
            </a:r>
          </a:p>
          <a:p>
            <a:r>
              <a:rPr lang="en-US" sz="1800" b="0" i="0" u="none" strike="noStrike" dirty="0">
                <a:solidFill>
                  <a:srgbClr val="000000"/>
                </a:solidFill>
                <a:effectLst/>
                <a:latin typeface="Aptos Narrow" panose="020B0004020202020204" pitchFamily="34" charset="0"/>
              </a:rPr>
              <a:t>1.</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Aptos Narrow" panose="020B0004020202020204" pitchFamily="34" charset="0"/>
              </a:rPr>
              <a:t>As items are coming up on the date due, if you don't see they are completed,  approach the person asking if they are on track.  They may be overloaded and may need to delegate.</a:t>
            </a:r>
            <a:r>
              <a:rPr lang="en-US" dirty="0"/>
              <a:t> </a:t>
            </a:r>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D45B8F1D-9849-9A7A-5AE6-BA5DC327DD18}"/>
              </a:ext>
            </a:extLst>
          </p:cNvPr>
          <p:cNvSpPr>
            <a:spLocks noGrp="1"/>
          </p:cNvSpPr>
          <p:nvPr>
            <p:ph type="sldNum" sz="quarter" idx="5"/>
          </p:nvPr>
        </p:nvSpPr>
        <p:spPr/>
        <p:txBody>
          <a:bodyPr/>
          <a:lstStyle/>
          <a:p>
            <a:fld id="{F0887097-59DF-45B6-ADA2-466050DA5BF6}" type="slidenum">
              <a:rPr lang="en-US" smtClean="0"/>
              <a:t>32</a:t>
            </a:fld>
            <a:endParaRPr lang="en-US" dirty="0"/>
          </a:p>
        </p:txBody>
      </p:sp>
    </p:spTree>
    <p:extLst>
      <p:ext uri="{BB962C8B-B14F-4D97-AF65-F5344CB8AC3E}">
        <p14:creationId xmlns:p14="http://schemas.microsoft.com/office/powerpoint/2010/main" val="3959978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66118-6A9E-E659-D65A-11F8BE595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53641-EE6D-7C97-A202-E3D58D6D9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4DD7F-A848-B3D4-55CD-3A6CC0BF8876}"/>
              </a:ext>
            </a:extLst>
          </p:cNvPr>
          <p:cNvSpPr>
            <a:spLocks noGrp="1"/>
          </p:cNvSpPr>
          <p:nvPr>
            <p:ph type="body" idx="1"/>
          </p:nvPr>
        </p:nvSpPr>
        <p:spPr/>
        <p:txBody>
          <a:bodyPr/>
          <a:lstStyle/>
          <a:p>
            <a:r>
              <a:rPr lang="en-US" b="1" u="sng" dirty="0">
                <a:solidFill>
                  <a:srgbClr val="00B050"/>
                </a:solidFill>
              </a:rPr>
              <a:t>Other Forms of a RACI</a:t>
            </a:r>
            <a:endParaRPr lang="en-US" dirty="0">
              <a:solidFill>
                <a:srgbClr val="00B050"/>
              </a:solidFill>
              <a:ea typeface="Calibri"/>
              <a:cs typeface="Calibri"/>
            </a:endParaRPr>
          </a:p>
          <a:p>
            <a:endParaRPr lang="en-US" dirty="0">
              <a:solidFill>
                <a:srgbClr val="00B050"/>
              </a:solidFill>
              <a:ea typeface="Calibri"/>
              <a:cs typeface="Calibri"/>
            </a:endParaRPr>
          </a:p>
        </p:txBody>
      </p:sp>
      <p:sp>
        <p:nvSpPr>
          <p:cNvPr id="4" name="Slide Number Placeholder 3">
            <a:extLst>
              <a:ext uri="{FF2B5EF4-FFF2-40B4-BE49-F238E27FC236}">
                <a16:creationId xmlns:a16="http://schemas.microsoft.com/office/drawing/2014/main" id="{44390EE3-01E1-F92C-8249-47B17336F1E2}"/>
              </a:ext>
            </a:extLst>
          </p:cNvPr>
          <p:cNvSpPr>
            <a:spLocks noGrp="1"/>
          </p:cNvSpPr>
          <p:nvPr>
            <p:ph type="sldNum" sz="quarter" idx="5"/>
          </p:nvPr>
        </p:nvSpPr>
        <p:spPr/>
        <p:txBody>
          <a:bodyPr/>
          <a:lstStyle/>
          <a:p>
            <a:fld id="{F0887097-59DF-45B6-ADA2-466050DA5BF6}" type="slidenum">
              <a:rPr lang="en-US" smtClean="0"/>
              <a:t>33</a:t>
            </a:fld>
            <a:endParaRPr lang="en-US" dirty="0"/>
          </a:p>
        </p:txBody>
      </p:sp>
    </p:spTree>
    <p:extLst>
      <p:ext uri="{BB962C8B-B14F-4D97-AF65-F5344CB8AC3E}">
        <p14:creationId xmlns:p14="http://schemas.microsoft.com/office/powerpoint/2010/main" val="2303861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 is the workplace version</a:t>
            </a:r>
          </a:p>
          <a:p>
            <a:endParaRPr lang="en-US" dirty="0"/>
          </a:p>
          <a:p>
            <a:r>
              <a:rPr lang="en-US" dirty="0"/>
              <a:t>The things people will say or do </a:t>
            </a:r>
          </a:p>
          <a:p>
            <a:r>
              <a:rPr lang="en-US" dirty="0"/>
              <a:t> show clues to their love language ….</a:t>
            </a:r>
          </a:p>
          <a:p>
            <a:endParaRPr lang="en-US" dirty="0"/>
          </a:p>
          <a:p>
            <a:r>
              <a:rPr lang="en-US" dirty="0"/>
              <a:t>Knowing people’s languages of appreciation is critical </a:t>
            </a:r>
          </a:p>
          <a:p>
            <a:r>
              <a:rPr lang="en-US" dirty="0"/>
              <a:t>To trust</a:t>
            </a:r>
          </a:p>
          <a:p>
            <a:r>
              <a:rPr lang="en-US" dirty="0"/>
              <a:t>To team building</a:t>
            </a:r>
          </a:p>
          <a:p>
            <a:r>
              <a:rPr lang="en-US" dirty="0"/>
              <a:t>And you know the number one reason people leave a company is they don’t feel appreciated.</a:t>
            </a:r>
          </a:p>
        </p:txBody>
      </p:sp>
      <p:sp>
        <p:nvSpPr>
          <p:cNvPr id="4" name="Slide Number Placeholder 3"/>
          <p:cNvSpPr>
            <a:spLocks noGrp="1"/>
          </p:cNvSpPr>
          <p:nvPr>
            <p:ph type="sldNum" sz="quarter" idx="5"/>
          </p:nvPr>
        </p:nvSpPr>
        <p:spPr/>
        <p:txBody>
          <a:bodyPr/>
          <a:lstStyle/>
          <a:p>
            <a:fld id="{F0887097-59DF-45B6-ADA2-466050DA5BF6}" type="slidenum">
              <a:rPr lang="en-US" smtClean="0"/>
              <a:t>38</a:t>
            </a:fld>
            <a:endParaRPr lang="en-US" dirty="0"/>
          </a:p>
        </p:txBody>
      </p:sp>
    </p:spTree>
    <p:extLst>
      <p:ext uri="{BB962C8B-B14F-4D97-AF65-F5344CB8AC3E}">
        <p14:creationId xmlns:p14="http://schemas.microsoft.com/office/powerpoint/2010/main" val="387299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87097-59DF-45B6-ADA2-466050DA5BF6}" type="slidenum">
              <a:rPr lang="en-US" smtClean="0"/>
              <a:t>8</a:t>
            </a:fld>
            <a:endParaRPr lang="en-US" dirty="0"/>
          </a:p>
        </p:txBody>
      </p:sp>
    </p:spTree>
    <p:extLst>
      <p:ext uri="{BB962C8B-B14F-4D97-AF65-F5344CB8AC3E}">
        <p14:creationId xmlns:p14="http://schemas.microsoft.com/office/powerpoint/2010/main" val="97291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A4A7-BF46-FDF4-89E5-4FEFF7F5C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7D9C1-492D-1EDF-44FD-565DF34DF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F79014-EB6D-C4F1-59FF-56C4BB4FC3E8}"/>
              </a:ext>
            </a:extLst>
          </p:cNvPr>
          <p:cNvSpPr>
            <a:spLocks noGrp="1"/>
          </p:cNvSpPr>
          <p:nvPr>
            <p:ph type="body" idx="1"/>
          </p:nvPr>
        </p:nvSpPr>
        <p:spPr/>
        <p:txBody>
          <a:bodyPr/>
          <a:lstStyle/>
          <a:p>
            <a:r>
              <a:rPr lang="en-US" dirty="0"/>
              <a:t>Lets talk about Current Life Experiences – This is where your empathy can shine.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never know what someone is dealing with.</a:t>
            </a:r>
          </a:p>
          <a:p>
            <a:r>
              <a:rPr lang="en-US" dirty="0"/>
              <a:t>Maslow’s hierarchy of Needs shows the critically needed elements on the bottom, as the base for all productivity.</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2395AC7-D791-5240-44F9-2920876352FB}"/>
              </a:ext>
            </a:extLst>
          </p:cNvPr>
          <p:cNvSpPr>
            <a:spLocks noGrp="1"/>
          </p:cNvSpPr>
          <p:nvPr>
            <p:ph type="sldNum" sz="quarter" idx="5"/>
          </p:nvPr>
        </p:nvSpPr>
        <p:spPr/>
        <p:txBody>
          <a:bodyPr/>
          <a:lstStyle/>
          <a:p>
            <a:fld id="{F0887097-59DF-45B6-ADA2-466050DA5BF6}" type="slidenum">
              <a:rPr lang="en-US" smtClean="0"/>
              <a:t>39</a:t>
            </a:fld>
            <a:endParaRPr lang="en-US" dirty="0"/>
          </a:p>
        </p:txBody>
      </p:sp>
    </p:spTree>
    <p:extLst>
      <p:ext uri="{BB962C8B-B14F-4D97-AF65-F5344CB8AC3E}">
        <p14:creationId xmlns:p14="http://schemas.microsoft.com/office/powerpoint/2010/main" val="1191770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A4A7-BF46-FDF4-89E5-4FEFF7F5C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7D9C1-492D-1EDF-44FD-565DF34DF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F79014-EB6D-C4F1-59FF-56C4BB4FC3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Mountain top experiences are the good times – the seasons of happiness.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times you feel strong, free, have great self-esteem,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in these times, its easier to be creative, learn, engage with others – as I said, life is good.</a:t>
            </a:r>
          </a:p>
        </p:txBody>
      </p:sp>
      <p:sp>
        <p:nvSpPr>
          <p:cNvPr id="4" name="Slide Number Placeholder 3">
            <a:extLst>
              <a:ext uri="{FF2B5EF4-FFF2-40B4-BE49-F238E27FC236}">
                <a16:creationId xmlns:a16="http://schemas.microsoft.com/office/drawing/2014/main" id="{D2395AC7-D791-5240-44F9-2920876352FB}"/>
              </a:ext>
            </a:extLst>
          </p:cNvPr>
          <p:cNvSpPr>
            <a:spLocks noGrp="1"/>
          </p:cNvSpPr>
          <p:nvPr>
            <p:ph type="sldNum" sz="quarter" idx="5"/>
          </p:nvPr>
        </p:nvSpPr>
        <p:spPr/>
        <p:txBody>
          <a:bodyPr/>
          <a:lstStyle/>
          <a:p>
            <a:fld id="{F0887097-59DF-45B6-ADA2-466050DA5BF6}" type="slidenum">
              <a:rPr lang="en-US" smtClean="0"/>
              <a:t>40</a:t>
            </a:fld>
            <a:endParaRPr lang="en-US" dirty="0"/>
          </a:p>
        </p:txBody>
      </p:sp>
    </p:spTree>
    <p:extLst>
      <p:ext uri="{BB962C8B-B14F-4D97-AF65-F5344CB8AC3E}">
        <p14:creationId xmlns:p14="http://schemas.microsoft.com/office/powerpoint/2010/main" val="2577124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A4A7-BF46-FDF4-89E5-4FEFF7F5C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7D9C1-492D-1EDF-44FD-565DF34DF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F79014-EB6D-C4F1-59FF-56C4BB4FC3E8}"/>
              </a:ext>
            </a:extLst>
          </p:cNvPr>
          <p:cNvSpPr>
            <a:spLocks noGrp="1"/>
          </p:cNvSpPr>
          <p:nvPr>
            <p:ph type="body" idx="1"/>
          </p:nvPr>
        </p:nvSpPr>
        <p:spPr/>
        <p:txBody>
          <a:bodyPr/>
          <a:lstStyle/>
          <a:p>
            <a:r>
              <a:rPr lang="en-US" dirty="0"/>
              <a:t>Then there are the valleys – this is when everything on the mountain top seems far away</a:t>
            </a:r>
          </a:p>
          <a:p>
            <a:r>
              <a:rPr lang="en-US" dirty="0"/>
              <a:t>In fact, this is a season of lacking – you may feel lonely, scared, in danger, or ill.  </a:t>
            </a:r>
          </a:p>
          <a:p>
            <a:r>
              <a:rPr lang="en-US" dirty="0"/>
              <a:t>These are the times when you may put on a brave face, but struggle.</a:t>
            </a:r>
          </a:p>
          <a:p>
            <a:endParaRPr lang="en-US" dirty="0"/>
          </a:p>
          <a:p>
            <a:r>
              <a:rPr lang="en-US" dirty="0"/>
              <a:t>If you find yourself LACKING in one of these critical areas, in a difficult season, it is so incredibly difficult to be productive.</a:t>
            </a:r>
          </a:p>
          <a:p>
            <a:r>
              <a:rPr lang="en-US" dirty="0"/>
              <a:t>Many put on a brave face and keep it together, but there may be some grace needed.</a:t>
            </a:r>
          </a:p>
          <a:p>
            <a:endParaRPr lang="en-US" dirty="0"/>
          </a:p>
          <a:p>
            <a:r>
              <a:rPr lang="en-US" dirty="0"/>
              <a:t>Business Analysis IS THE PEOPLE BUSINESS - </a:t>
            </a:r>
          </a:p>
          <a:p>
            <a:r>
              <a:rPr lang="en-US" dirty="0"/>
              <a:t>So if someone is not as productive as before, withdrawn somewhat or angry – </a:t>
            </a:r>
          </a:p>
          <a:p>
            <a:r>
              <a:rPr lang="en-US" dirty="0"/>
              <a:t>Assume Positive Intent</a:t>
            </a:r>
          </a:p>
          <a:p>
            <a:r>
              <a:rPr lang="en-US" dirty="0"/>
              <a:t>And</a:t>
            </a:r>
          </a:p>
          <a:p>
            <a:r>
              <a:rPr lang="en-US" dirty="0"/>
              <a:t>Be Kind</a:t>
            </a:r>
          </a:p>
        </p:txBody>
      </p:sp>
      <p:sp>
        <p:nvSpPr>
          <p:cNvPr id="4" name="Slide Number Placeholder 3">
            <a:extLst>
              <a:ext uri="{FF2B5EF4-FFF2-40B4-BE49-F238E27FC236}">
                <a16:creationId xmlns:a16="http://schemas.microsoft.com/office/drawing/2014/main" id="{D2395AC7-D791-5240-44F9-2920876352FB}"/>
              </a:ext>
            </a:extLst>
          </p:cNvPr>
          <p:cNvSpPr>
            <a:spLocks noGrp="1"/>
          </p:cNvSpPr>
          <p:nvPr>
            <p:ph type="sldNum" sz="quarter" idx="5"/>
          </p:nvPr>
        </p:nvSpPr>
        <p:spPr/>
        <p:txBody>
          <a:bodyPr/>
          <a:lstStyle/>
          <a:p>
            <a:fld id="{F0887097-59DF-45B6-ADA2-466050DA5BF6}" type="slidenum">
              <a:rPr lang="en-US" smtClean="0"/>
              <a:t>41</a:t>
            </a:fld>
            <a:endParaRPr lang="en-US" dirty="0"/>
          </a:p>
        </p:txBody>
      </p:sp>
    </p:spTree>
    <p:extLst>
      <p:ext uri="{BB962C8B-B14F-4D97-AF65-F5344CB8AC3E}">
        <p14:creationId xmlns:p14="http://schemas.microsoft.com/office/powerpoint/2010/main" val="2931843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55AF5-6B0E-31E8-744C-2FD0C841D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47721-0CED-2F0D-FE24-7D3385058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B3BDC-59C3-2D4E-F74D-9A5CC59384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0206E5-74DC-26C8-1CC1-2C7F3439A20A}"/>
              </a:ext>
            </a:extLst>
          </p:cNvPr>
          <p:cNvSpPr>
            <a:spLocks noGrp="1"/>
          </p:cNvSpPr>
          <p:nvPr>
            <p:ph type="sldNum" sz="quarter" idx="5"/>
          </p:nvPr>
        </p:nvSpPr>
        <p:spPr/>
        <p:txBody>
          <a:bodyPr/>
          <a:lstStyle/>
          <a:p>
            <a:fld id="{F0887097-59DF-45B6-ADA2-466050DA5BF6}" type="slidenum">
              <a:rPr lang="en-US" smtClean="0"/>
              <a:t>9</a:t>
            </a:fld>
            <a:endParaRPr lang="en-US" dirty="0"/>
          </a:p>
        </p:txBody>
      </p:sp>
    </p:spTree>
    <p:extLst>
      <p:ext uri="{BB962C8B-B14F-4D97-AF65-F5344CB8AC3E}">
        <p14:creationId xmlns:p14="http://schemas.microsoft.com/office/powerpoint/2010/main" val="2431272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wrote the BABOK 10 years ago, RACI was included in the Roles and Permissions Matrix technique section.</a:t>
            </a:r>
          </a:p>
          <a:p>
            <a:r>
              <a:rPr lang="en-US" dirty="0"/>
              <a:t>The purpose is the same – </a:t>
            </a:r>
          </a:p>
          <a:p>
            <a:r>
              <a:rPr lang="en-US" dirty="0"/>
              <a:t>“Ensure coverage of activities by denoting responsibility to identify roles, to discover missing roles and communicate results of planned change.”</a:t>
            </a:r>
          </a:p>
        </p:txBody>
      </p:sp>
      <p:sp>
        <p:nvSpPr>
          <p:cNvPr id="4" name="Slide Number Placeholder 3"/>
          <p:cNvSpPr>
            <a:spLocks noGrp="1"/>
          </p:cNvSpPr>
          <p:nvPr>
            <p:ph type="sldNum" sz="quarter" idx="5"/>
          </p:nvPr>
        </p:nvSpPr>
        <p:spPr/>
        <p:txBody>
          <a:bodyPr/>
          <a:lstStyle/>
          <a:p>
            <a:fld id="{F0887097-59DF-45B6-ADA2-466050DA5BF6}" type="slidenum">
              <a:rPr lang="en-US" smtClean="0"/>
              <a:t>10</a:t>
            </a:fld>
            <a:endParaRPr lang="en-US" dirty="0"/>
          </a:p>
        </p:txBody>
      </p:sp>
    </p:spTree>
    <p:extLst>
      <p:ext uri="{BB962C8B-B14F-4D97-AF65-F5344CB8AC3E}">
        <p14:creationId xmlns:p14="http://schemas.microsoft.com/office/powerpoint/2010/main" val="912411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for a Roles and Permissions Matrix, that covers only a yes or no – </a:t>
            </a:r>
          </a:p>
          <a:p>
            <a:r>
              <a:rPr lang="en-US" dirty="0"/>
              <a:t>Does this condition apply or not to this stakeholder or user group</a:t>
            </a:r>
          </a:p>
        </p:txBody>
      </p:sp>
      <p:sp>
        <p:nvSpPr>
          <p:cNvPr id="4" name="Slide Number Placeholder 3"/>
          <p:cNvSpPr>
            <a:spLocks noGrp="1"/>
          </p:cNvSpPr>
          <p:nvPr>
            <p:ph type="sldNum" sz="quarter" idx="5"/>
          </p:nvPr>
        </p:nvSpPr>
        <p:spPr/>
        <p:txBody>
          <a:bodyPr/>
          <a:lstStyle/>
          <a:p>
            <a:fld id="{F0887097-59DF-45B6-ADA2-466050DA5BF6}" type="slidenum">
              <a:rPr lang="en-US" smtClean="0"/>
              <a:t>11</a:t>
            </a:fld>
            <a:endParaRPr lang="en-US" dirty="0"/>
          </a:p>
        </p:txBody>
      </p:sp>
    </p:spTree>
    <p:extLst>
      <p:ext uri="{BB962C8B-B14F-4D97-AF65-F5344CB8AC3E}">
        <p14:creationId xmlns:p14="http://schemas.microsoft.com/office/powerpoint/2010/main" val="270591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RACI, we bring in specific conditions that remove ambiguity</a:t>
            </a:r>
          </a:p>
        </p:txBody>
      </p:sp>
      <p:sp>
        <p:nvSpPr>
          <p:cNvPr id="4" name="Slide Number Placeholder 3"/>
          <p:cNvSpPr>
            <a:spLocks noGrp="1"/>
          </p:cNvSpPr>
          <p:nvPr>
            <p:ph type="sldNum" sz="quarter" idx="5"/>
          </p:nvPr>
        </p:nvSpPr>
        <p:spPr/>
        <p:txBody>
          <a:bodyPr/>
          <a:lstStyle/>
          <a:p>
            <a:fld id="{F0887097-59DF-45B6-ADA2-466050DA5BF6}" type="slidenum">
              <a:rPr lang="en-US" smtClean="0"/>
              <a:t>12</a:t>
            </a:fld>
            <a:endParaRPr lang="en-US" dirty="0"/>
          </a:p>
        </p:txBody>
      </p:sp>
    </p:spTree>
    <p:extLst>
      <p:ext uri="{BB962C8B-B14F-4D97-AF65-F5344CB8AC3E}">
        <p14:creationId xmlns:p14="http://schemas.microsoft.com/office/powerpoint/2010/main" val="401116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583B-DD2C-DA67-0360-EBE11D5C3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B0C33-BCB1-9B0D-2CE3-DBEAE1488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EA982-3C6B-1264-8F7D-01B6D96EFF2C}"/>
              </a:ext>
            </a:extLst>
          </p:cNvPr>
          <p:cNvSpPr>
            <a:spLocks noGrp="1"/>
          </p:cNvSpPr>
          <p:nvPr>
            <p:ph type="body" idx="1"/>
          </p:nvPr>
        </p:nvSpPr>
        <p:spPr/>
        <p:txBody>
          <a:bodyPr/>
          <a:lstStyle/>
          <a:p>
            <a:r>
              <a:rPr lang="en-US" dirty="0">
                <a:solidFill>
                  <a:srgbClr val="00B050"/>
                </a:solidFill>
                <a:ea typeface="Calibri"/>
                <a:cs typeface="Calibri"/>
              </a:rPr>
              <a:t>This is the RACI you may know – </a:t>
            </a:r>
          </a:p>
        </p:txBody>
      </p:sp>
      <p:sp>
        <p:nvSpPr>
          <p:cNvPr id="4" name="Slide Number Placeholder 3">
            <a:extLst>
              <a:ext uri="{FF2B5EF4-FFF2-40B4-BE49-F238E27FC236}">
                <a16:creationId xmlns:a16="http://schemas.microsoft.com/office/drawing/2014/main" id="{DF49EC55-ABFB-08F9-B41D-286D98017424}"/>
              </a:ext>
            </a:extLst>
          </p:cNvPr>
          <p:cNvSpPr>
            <a:spLocks noGrp="1"/>
          </p:cNvSpPr>
          <p:nvPr>
            <p:ph type="sldNum" sz="quarter" idx="5"/>
          </p:nvPr>
        </p:nvSpPr>
        <p:spPr/>
        <p:txBody>
          <a:bodyPr/>
          <a:lstStyle/>
          <a:p>
            <a:fld id="{F0887097-59DF-45B6-ADA2-466050DA5BF6}" type="slidenum">
              <a:rPr lang="en-US" smtClean="0"/>
              <a:t>13</a:t>
            </a:fld>
            <a:endParaRPr lang="en-US" dirty="0"/>
          </a:p>
        </p:txBody>
      </p:sp>
    </p:spTree>
    <p:extLst>
      <p:ext uri="{BB962C8B-B14F-4D97-AF65-F5344CB8AC3E}">
        <p14:creationId xmlns:p14="http://schemas.microsoft.com/office/powerpoint/2010/main" val="188264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1D69-FA95-F548-7D61-D04DF8477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21A38-0398-128E-7E30-78D37C7B6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0E570-EE79-C59E-097B-368A9520B44E}"/>
              </a:ext>
            </a:extLst>
          </p:cNvPr>
          <p:cNvSpPr>
            <a:spLocks noGrp="1"/>
          </p:cNvSpPr>
          <p:nvPr>
            <p:ph type="body" idx="1"/>
          </p:nvPr>
        </p:nvSpPr>
        <p:spPr/>
        <p:txBody>
          <a:bodyPr/>
          <a:lstStyle/>
          <a:p>
            <a:r>
              <a:rPr lang="en-US" dirty="0">
                <a:solidFill>
                  <a:srgbClr val="00B050"/>
                </a:solidFill>
                <a:ea typeface="Calibri"/>
                <a:cs typeface="Calibri"/>
              </a:rPr>
              <a:t>An area for a task to be listed, </a:t>
            </a:r>
          </a:p>
        </p:txBody>
      </p:sp>
      <p:sp>
        <p:nvSpPr>
          <p:cNvPr id="4" name="Slide Number Placeholder 3">
            <a:extLst>
              <a:ext uri="{FF2B5EF4-FFF2-40B4-BE49-F238E27FC236}">
                <a16:creationId xmlns:a16="http://schemas.microsoft.com/office/drawing/2014/main" id="{FEA5F319-CEB4-8397-0703-DC80B4FB1686}"/>
              </a:ext>
            </a:extLst>
          </p:cNvPr>
          <p:cNvSpPr>
            <a:spLocks noGrp="1"/>
          </p:cNvSpPr>
          <p:nvPr>
            <p:ph type="sldNum" sz="quarter" idx="5"/>
          </p:nvPr>
        </p:nvSpPr>
        <p:spPr/>
        <p:txBody>
          <a:bodyPr/>
          <a:lstStyle/>
          <a:p>
            <a:fld id="{F0887097-59DF-45B6-ADA2-466050DA5BF6}" type="slidenum">
              <a:rPr lang="en-US" smtClean="0"/>
              <a:t>14</a:t>
            </a:fld>
            <a:endParaRPr lang="en-US" dirty="0"/>
          </a:p>
        </p:txBody>
      </p:sp>
    </p:spTree>
    <p:extLst>
      <p:ext uri="{BB962C8B-B14F-4D97-AF65-F5344CB8AC3E}">
        <p14:creationId xmlns:p14="http://schemas.microsoft.com/office/powerpoint/2010/main" val="1998995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6300216" y="0"/>
            <a:ext cx="5248656" cy="6217920"/>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2" name="Title 1">
            <a:extLst>
              <a:ext uri="{FF2B5EF4-FFF2-40B4-BE49-F238E27FC236}">
                <a16:creationId xmlns:a16="http://schemas.microsoft.com/office/drawing/2014/main" id="{815A9D80-DD72-EF6B-E6FE-EAA6836B26ED}"/>
              </a:ext>
            </a:extLst>
          </p:cNvPr>
          <p:cNvSpPr>
            <a:spLocks noGrp="1"/>
          </p:cNvSpPr>
          <p:nvPr>
            <p:ph type="title"/>
          </p:nvPr>
        </p:nvSpPr>
        <p:spPr>
          <a:xfrm>
            <a:off x="640080" y="4937760"/>
            <a:ext cx="2093976" cy="1298448"/>
          </a:xfrm>
        </p:spPr>
        <p:txBody>
          <a:bodyPr lIns="0" tIns="0" rIns="0" bIns="0"/>
          <a:lstStyle>
            <a:lvl1pPr>
              <a:defRPr cap="all" baseline="0">
                <a:solidFill>
                  <a:schemeClr val="accent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2999232" y="4937760"/>
            <a:ext cx="2706624" cy="1298448"/>
          </a:xfrm>
        </p:spPr>
        <p:txBody>
          <a:bodyPr lIns="0" tIns="0" rIns="0" bIns="0">
            <a:normAutofit/>
          </a:bodyPr>
          <a:lstStyle>
            <a:lvl1pPr marL="0" indent="0">
              <a:lnSpc>
                <a:spcPct val="100000"/>
              </a:lnSpc>
              <a:spcBef>
                <a:spcPts val="0"/>
              </a:spcBef>
              <a:buNone/>
              <a:defRPr sz="1400" b="0"/>
            </a:lvl1pPr>
          </a:lstStyle>
          <a:p>
            <a:pPr lvl="0"/>
            <a:r>
              <a:rPr lang="en-US"/>
              <a:t>Click to edit Master text styles</a:t>
            </a:r>
          </a:p>
        </p:txBody>
      </p:sp>
      <p:sp>
        <p:nvSpPr>
          <p:cNvPr id="6" name="Text Placeholder 5">
            <a:extLst>
              <a:ext uri="{FF2B5EF4-FFF2-40B4-BE49-F238E27FC236}">
                <a16:creationId xmlns:a16="http://schemas.microsoft.com/office/drawing/2014/main" id="{315F8675-1582-30A9-9D08-1AF3BF61F062}"/>
              </a:ext>
            </a:extLst>
          </p:cNvPr>
          <p:cNvSpPr>
            <a:spLocks noGrp="1"/>
          </p:cNvSpPr>
          <p:nvPr>
            <p:ph type="body" sz="quarter" idx="12"/>
          </p:nvPr>
        </p:nvSpPr>
        <p:spPr>
          <a:xfrm>
            <a:off x="585216" y="1188720"/>
            <a:ext cx="5193792" cy="3708400"/>
          </a:xfrm>
        </p:spPr>
        <p:txBody>
          <a:bodyPr lIns="0" tIns="0" rIns="0" bIns="0">
            <a:noAutofit/>
          </a:bodyPr>
          <a:lstStyle>
            <a:lvl1pPr marL="0" indent="0">
              <a:lnSpc>
                <a:spcPct val="75000"/>
              </a:lnSpc>
              <a:spcBef>
                <a:spcPts val="0"/>
              </a:spcBef>
              <a:buNone/>
              <a:defRPr sz="10000" cap="all" spc="-300" baseline="0">
                <a:solidFill>
                  <a:schemeClr val="accent2"/>
                </a:solidFill>
                <a:latin typeface="+mj-lt"/>
              </a:defRPr>
            </a:lvl1pPr>
          </a:lstStyle>
          <a:p>
            <a:pPr lvl="0"/>
            <a:r>
              <a:rPr lang="en-US"/>
              <a:t>Click to edit Master text styles</a:t>
            </a:r>
          </a:p>
        </p:txBody>
      </p:sp>
    </p:spTree>
    <p:extLst>
      <p:ext uri="{BB962C8B-B14F-4D97-AF65-F5344CB8AC3E}">
        <p14:creationId xmlns:p14="http://schemas.microsoft.com/office/powerpoint/2010/main" val="274165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Picture option 1">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566928" y="640080"/>
            <a:ext cx="5303520" cy="6217920"/>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2" name="Title 1">
            <a:extLst>
              <a:ext uri="{FF2B5EF4-FFF2-40B4-BE49-F238E27FC236}">
                <a16:creationId xmlns:a16="http://schemas.microsoft.com/office/drawing/2014/main" id="{815A9D80-DD72-EF6B-E6FE-EAA6836B26ED}"/>
              </a:ext>
            </a:extLst>
          </p:cNvPr>
          <p:cNvSpPr>
            <a:spLocks noGrp="1"/>
          </p:cNvSpPr>
          <p:nvPr>
            <p:ph type="title"/>
          </p:nvPr>
        </p:nvSpPr>
        <p:spPr>
          <a:xfrm>
            <a:off x="6547104" y="4937760"/>
            <a:ext cx="2093976" cy="1298448"/>
          </a:xfrm>
        </p:spPr>
        <p:txBody>
          <a:bodyPr lIns="0" tIns="0" rIns="0" bIns="0">
            <a:noAutofit/>
          </a:bodyPr>
          <a:lstStyle>
            <a:lvl1pPr>
              <a:defRPr cap="none" baseline="0">
                <a:solidFill>
                  <a:schemeClr val="accent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8897112" y="4937760"/>
            <a:ext cx="2706624" cy="1298448"/>
          </a:xfrm>
        </p:spPr>
        <p:txBody>
          <a:bodyPr lIns="0" tIns="0" rIns="0" bIns="0">
            <a:noAutofit/>
          </a:bodyPr>
          <a:lstStyle>
            <a:lvl1pPr marL="0" indent="0">
              <a:lnSpc>
                <a:spcPct val="100000"/>
              </a:lnSpc>
              <a:buNone/>
              <a:defRPr sz="1400" b="0"/>
            </a:lvl1pPr>
          </a:lstStyle>
          <a:p>
            <a:pPr lvl="0"/>
            <a:r>
              <a:rPr lang="en-US"/>
              <a:t>Click to edit Master text styles</a:t>
            </a:r>
          </a:p>
        </p:txBody>
      </p:sp>
      <p:sp>
        <p:nvSpPr>
          <p:cNvPr id="5" name="Footer Placeholder 4">
            <a:extLst>
              <a:ext uri="{FF2B5EF4-FFF2-40B4-BE49-F238E27FC236}">
                <a16:creationId xmlns:a16="http://schemas.microsoft.com/office/drawing/2014/main" id="{27193B75-A06C-5C5C-4C50-E61772F279F6}"/>
              </a:ext>
            </a:extLst>
          </p:cNvPr>
          <p:cNvSpPr>
            <a:spLocks noGrp="1"/>
          </p:cNvSpPr>
          <p:nvPr>
            <p:ph type="ftr" sz="quarter" idx="13"/>
          </p:nvPr>
        </p:nvSpPr>
        <p:spPr/>
        <p:txBody>
          <a:bodyPr/>
          <a:lstStyle/>
          <a:p>
            <a:r>
              <a:rPr lang="en-US" dirty="0"/>
              <a:t>BELLOWS COLLEGE</a:t>
            </a:r>
          </a:p>
        </p:txBody>
      </p:sp>
      <p:sp>
        <p:nvSpPr>
          <p:cNvPr id="6" name="Slide Number Placeholder 5">
            <a:extLst>
              <a:ext uri="{FF2B5EF4-FFF2-40B4-BE49-F238E27FC236}">
                <a16:creationId xmlns:a16="http://schemas.microsoft.com/office/drawing/2014/main" id="{B4CAFB22-D75A-A5A5-74E7-4A55296E24A3}"/>
              </a:ext>
            </a:extLst>
          </p:cNvPr>
          <p:cNvSpPr>
            <a:spLocks noGrp="1"/>
          </p:cNvSpPr>
          <p:nvPr>
            <p:ph type="sldNum" sz="quarter" idx="14"/>
          </p:nvPr>
        </p:nvSpPr>
        <p:spPr/>
        <p:txBody>
          <a:bodyPr/>
          <a:lstStyle/>
          <a:p>
            <a:fld id="{97E7A93B-03D1-40CF-B4D6-CA919F2B8BA7}" type="slidenum">
              <a:rPr lang="en-US" smtClean="0"/>
              <a:pPr/>
              <a:t>‹#›</a:t>
            </a:fld>
            <a:endParaRPr lang="en-US" dirty="0"/>
          </a:p>
        </p:txBody>
      </p:sp>
      <p:sp>
        <p:nvSpPr>
          <p:cNvPr id="7" name="Picture Placeholder 27">
            <a:extLst>
              <a:ext uri="{FF2B5EF4-FFF2-40B4-BE49-F238E27FC236}">
                <a16:creationId xmlns:a16="http://schemas.microsoft.com/office/drawing/2014/main" id="{A4D750CA-DB49-8A92-5B0C-C8FF2C2E780D}"/>
              </a:ext>
            </a:extLst>
          </p:cNvPr>
          <p:cNvSpPr>
            <a:spLocks noGrp="1"/>
          </p:cNvSpPr>
          <p:nvPr>
            <p:ph type="pic" sz="quarter" idx="15" hasCustomPrompt="1"/>
          </p:nvPr>
        </p:nvSpPr>
        <p:spPr>
          <a:xfrm>
            <a:off x="6547104" y="1170432"/>
            <a:ext cx="5056632" cy="3017520"/>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8" name="Text Placeholder 3">
            <a:extLst>
              <a:ext uri="{FF2B5EF4-FFF2-40B4-BE49-F238E27FC236}">
                <a16:creationId xmlns:a16="http://schemas.microsoft.com/office/drawing/2014/main" id="{BF80B1C9-F8A5-5477-CDE7-7B363A7964CD}"/>
              </a:ext>
            </a:extLst>
          </p:cNvPr>
          <p:cNvSpPr>
            <a:spLocks noGrp="1"/>
          </p:cNvSpPr>
          <p:nvPr>
            <p:ph type="body" sz="quarter" idx="16"/>
          </p:nvPr>
        </p:nvSpPr>
        <p:spPr>
          <a:xfrm>
            <a:off x="6583680" y="4197096"/>
            <a:ext cx="5020056" cy="576072"/>
          </a:xfrm>
        </p:spPr>
        <p:txBody>
          <a:bodyPr lIns="0" tIns="0" rIns="0" bIns="0" anchor="ctr">
            <a:normAutofit/>
          </a:bodyPr>
          <a:lstStyle>
            <a:lvl1pPr marL="0" indent="0">
              <a:buNone/>
              <a:defRPr sz="1200" b="0">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B0181F24-18F5-3980-2B21-DA0FD79D06AB}"/>
              </a:ext>
            </a:extLst>
          </p:cNvPr>
          <p:cNvSpPr>
            <a:spLocks noGrp="1"/>
          </p:cNvSpPr>
          <p:nvPr>
            <p:ph type="body" sz="quarter" idx="20"/>
          </p:nvPr>
        </p:nvSpPr>
        <p:spPr>
          <a:xfrm>
            <a:off x="4450080" y="182880"/>
            <a:ext cx="3291840" cy="356616"/>
          </a:xfrm>
        </p:spPr>
        <p:txBody>
          <a:bodyPr lIns="0" tIns="0" rIns="0" bIns="0" anchor="ctr">
            <a:normAutofit/>
          </a:bodyPr>
          <a:lstStyle>
            <a:lvl1pPr marL="0" indent="0" algn="ctr">
              <a:buNone/>
              <a:defRPr sz="1200" b="1" cap="all" spc="200" baseline="0">
                <a:latin typeface="+mn-lt"/>
              </a:defRPr>
            </a:lvl1pPr>
          </a:lstStyle>
          <a:p>
            <a:pPr lvl="0"/>
            <a:r>
              <a:rPr lang="en-US"/>
              <a:t>Click to edit Master text styles</a:t>
            </a:r>
          </a:p>
        </p:txBody>
      </p:sp>
    </p:spTree>
    <p:extLst>
      <p:ext uri="{BB962C8B-B14F-4D97-AF65-F5344CB8AC3E}">
        <p14:creationId xmlns:p14="http://schemas.microsoft.com/office/powerpoint/2010/main" val="261084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icture option 2">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6547104" y="640080"/>
            <a:ext cx="5056632" cy="5312664"/>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3163824" y="1188720"/>
            <a:ext cx="2706624" cy="1298448"/>
          </a:xfrm>
        </p:spPr>
        <p:txBody>
          <a:bodyPr lIns="0" tIns="0" rIns="0" bIns="0">
            <a:noAutofit/>
          </a:bodyPr>
          <a:lstStyle>
            <a:lvl1pPr marL="0" indent="0">
              <a:lnSpc>
                <a:spcPct val="100000"/>
              </a:lnSpc>
              <a:buNone/>
              <a:defRPr sz="1400" b="0"/>
            </a:lvl1pPr>
          </a:lstStyle>
          <a:p>
            <a:pPr lvl="0"/>
            <a:r>
              <a:rPr lang="en-US"/>
              <a:t>Click to edit Master text styles</a:t>
            </a:r>
          </a:p>
        </p:txBody>
      </p:sp>
      <p:sp>
        <p:nvSpPr>
          <p:cNvPr id="5" name="Footer Placeholder 4">
            <a:extLst>
              <a:ext uri="{FF2B5EF4-FFF2-40B4-BE49-F238E27FC236}">
                <a16:creationId xmlns:a16="http://schemas.microsoft.com/office/drawing/2014/main" id="{27193B75-A06C-5C5C-4C50-E61772F279F6}"/>
              </a:ext>
            </a:extLst>
          </p:cNvPr>
          <p:cNvSpPr>
            <a:spLocks noGrp="1"/>
          </p:cNvSpPr>
          <p:nvPr>
            <p:ph type="ftr" sz="quarter" idx="13"/>
          </p:nvPr>
        </p:nvSpPr>
        <p:spPr/>
        <p:txBody>
          <a:bodyPr/>
          <a:lstStyle/>
          <a:p>
            <a:r>
              <a:rPr lang="en-US" dirty="0"/>
              <a:t>BELLOWS COLLEGE</a:t>
            </a:r>
          </a:p>
        </p:txBody>
      </p:sp>
      <p:sp>
        <p:nvSpPr>
          <p:cNvPr id="6" name="Slide Number Placeholder 5">
            <a:extLst>
              <a:ext uri="{FF2B5EF4-FFF2-40B4-BE49-F238E27FC236}">
                <a16:creationId xmlns:a16="http://schemas.microsoft.com/office/drawing/2014/main" id="{B4CAFB22-D75A-A5A5-74E7-4A55296E24A3}"/>
              </a:ext>
            </a:extLst>
          </p:cNvPr>
          <p:cNvSpPr>
            <a:spLocks noGrp="1"/>
          </p:cNvSpPr>
          <p:nvPr>
            <p:ph type="sldNum" sz="quarter" idx="14"/>
          </p:nvPr>
        </p:nvSpPr>
        <p:spPr/>
        <p:txBody>
          <a:bodyPr/>
          <a:lstStyle/>
          <a:p>
            <a:fld id="{97E7A93B-03D1-40CF-B4D6-CA919F2B8BA7}" type="slidenum">
              <a:rPr lang="en-US" smtClean="0"/>
              <a:pPr/>
              <a:t>‹#›</a:t>
            </a:fld>
            <a:endParaRPr lang="en-US" dirty="0"/>
          </a:p>
        </p:txBody>
      </p:sp>
      <p:sp>
        <p:nvSpPr>
          <p:cNvPr id="7" name="Picture Placeholder 27">
            <a:extLst>
              <a:ext uri="{FF2B5EF4-FFF2-40B4-BE49-F238E27FC236}">
                <a16:creationId xmlns:a16="http://schemas.microsoft.com/office/drawing/2014/main" id="{A4D750CA-DB49-8A92-5B0C-C8FF2C2E780D}"/>
              </a:ext>
            </a:extLst>
          </p:cNvPr>
          <p:cNvSpPr>
            <a:spLocks noGrp="1"/>
          </p:cNvSpPr>
          <p:nvPr>
            <p:ph type="pic" sz="quarter" idx="15" hasCustomPrompt="1"/>
          </p:nvPr>
        </p:nvSpPr>
        <p:spPr>
          <a:xfrm>
            <a:off x="566928" y="2715768"/>
            <a:ext cx="5303520" cy="3236976"/>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8" name="Text Placeholder 3">
            <a:extLst>
              <a:ext uri="{FF2B5EF4-FFF2-40B4-BE49-F238E27FC236}">
                <a16:creationId xmlns:a16="http://schemas.microsoft.com/office/drawing/2014/main" id="{BF80B1C9-F8A5-5477-CDE7-7B363A7964CD}"/>
              </a:ext>
            </a:extLst>
          </p:cNvPr>
          <p:cNvSpPr>
            <a:spLocks noGrp="1"/>
          </p:cNvSpPr>
          <p:nvPr>
            <p:ph type="body" sz="quarter" idx="16"/>
          </p:nvPr>
        </p:nvSpPr>
        <p:spPr>
          <a:xfrm>
            <a:off x="6547104" y="5952744"/>
            <a:ext cx="5020056" cy="576072"/>
          </a:xfrm>
        </p:spPr>
        <p:txBody>
          <a:bodyPr lIns="0" tIns="0" rIns="0" bIns="0" anchor="ctr">
            <a:normAutofit/>
          </a:bodyPr>
          <a:lstStyle>
            <a:lvl1pPr marL="0" indent="0">
              <a:buNone/>
              <a:defRPr sz="1200" b="1">
                <a:latin typeface="+mj-lt"/>
              </a:defRPr>
            </a:lvl1pPr>
          </a:lstStyle>
          <a:p>
            <a:pPr lvl="0"/>
            <a:r>
              <a:rPr lang="en-US"/>
              <a:t>Click to edit Master text styles</a:t>
            </a:r>
          </a:p>
        </p:txBody>
      </p:sp>
      <p:sp>
        <p:nvSpPr>
          <p:cNvPr id="3" name="Title 2">
            <a:extLst>
              <a:ext uri="{FF2B5EF4-FFF2-40B4-BE49-F238E27FC236}">
                <a16:creationId xmlns:a16="http://schemas.microsoft.com/office/drawing/2014/main" id="{F04825FF-75DF-B767-41D6-190E8306BE17}"/>
              </a:ext>
            </a:extLst>
          </p:cNvPr>
          <p:cNvSpPr>
            <a:spLocks noGrp="1"/>
          </p:cNvSpPr>
          <p:nvPr>
            <p:ph type="title"/>
          </p:nvPr>
        </p:nvSpPr>
        <p:spPr>
          <a:xfrm>
            <a:off x="585216" y="1188720"/>
            <a:ext cx="2093976" cy="1298448"/>
          </a:xfrm>
        </p:spPr>
        <p:txBody>
          <a:bodyPr lIns="0" tIns="0" rIns="0" bIns="0">
            <a:noAutofit/>
          </a:bodyPr>
          <a:lstStyle/>
          <a:p>
            <a:r>
              <a:rPr lang="en-US"/>
              <a:t>Click to edit Master title style</a:t>
            </a:r>
          </a:p>
        </p:txBody>
      </p:sp>
      <p:sp>
        <p:nvSpPr>
          <p:cNvPr id="9" name="Text Placeholder 3">
            <a:extLst>
              <a:ext uri="{FF2B5EF4-FFF2-40B4-BE49-F238E27FC236}">
                <a16:creationId xmlns:a16="http://schemas.microsoft.com/office/drawing/2014/main" id="{11D2EB63-3FA1-F6BD-7216-9C7349C74528}"/>
              </a:ext>
            </a:extLst>
          </p:cNvPr>
          <p:cNvSpPr>
            <a:spLocks noGrp="1"/>
          </p:cNvSpPr>
          <p:nvPr>
            <p:ph type="body" sz="quarter" idx="17"/>
          </p:nvPr>
        </p:nvSpPr>
        <p:spPr>
          <a:xfrm>
            <a:off x="585216" y="5952744"/>
            <a:ext cx="5020056" cy="576072"/>
          </a:xfrm>
        </p:spPr>
        <p:txBody>
          <a:bodyPr lIns="0" tIns="0" rIns="0" bIns="0" anchor="ctr">
            <a:normAutofit/>
          </a:bodyPr>
          <a:lstStyle>
            <a:lvl1pPr marL="0" indent="0">
              <a:buNone/>
              <a:defRPr sz="1200" b="1">
                <a:latin typeface="+mj-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278C864C-76E7-4890-99C4-640B97F3A9D0}"/>
              </a:ext>
            </a:extLst>
          </p:cNvPr>
          <p:cNvSpPr>
            <a:spLocks noGrp="1"/>
          </p:cNvSpPr>
          <p:nvPr>
            <p:ph type="body" sz="quarter" idx="20"/>
          </p:nvPr>
        </p:nvSpPr>
        <p:spPr>
          <a:xfrm>
            <a:off x="4450080" y="182880"/>
            <a:ext cx="3291840" cy="356616"/>
          </a:xfrm>
        </p:spPr>
        <p:txBody>
          <a:bodyPr lIns="0" tIns="0" rIns="0" bIns="0" anchor="ctr">
            <a:normAutofit/>
          </a:bodyPr>
          <a:lstStyle>
            <a:lvl1pPr marL="0" indent="0" algn="ctr">
              <a:buNone/>
              <a:defRPr sz="1200" b="1" cap="all" spc="200" baseline="0">
                <a:latin typeface="+mn-lt"/>
              </a:defRPr>
            </a:lvl1pPr>
          </a:lstStyle>
          <a:p>
            <a:pPr lvl="0"/>
            <a:r>
              <a:rPr lang="en-US"/>
              <a:t>Click to edit Master text styles</a:t>
            </a:r>
          </a:p>
        </p:txBody>
      </p:sp>
    </p:spTree>
    <p:extLst>
      <p:ext uri="{BB962C8B-B14F-4D97-AF65-F5344CB8AC3E}">
        <p14:creationId xmlns:p14="http://schemas.microsoft.com/office/powerpoint/2010/main" val="303646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Picture option 3">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566928" y="640080"/>
            <a:ext cx="5303520" cy="6217920"/>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2" name="Title 1">
            <a:extLst>
              <a:ext uri="{FF2B5EF4-FFF2-40B4-BE49-F238E27FC236}">
                <a16:creationId xmlns:a16="http://schemas.microsoft.com/office/drawing/2014/main" id="{815A9D80-DD72-EF6B-E6FE-EAA6836B26ED}"/>
              </a:ext>
            </a:extLst>
          </p:cNvPr>
          <p:cNvSpPr>
            <a:spLocks noGrp="1"/>
          </p:cNvSpPr>
          <p:nvPr>
            <p:ph type="title"/>
          </p:nvPr>
        </p:nvSpPr>
        <p:spPr>
          <a:xfrm>
            <a:off x="6547104" y="1188720"/>
            <a:ext cx="2093976" cy="1298448"/>
          </a:xfrm>
        </p:spPr>
        <p:txBody>
          <a:bodyPr lIns="0" tIns="0" rIns="0" bIns="0">
            <a:noAutofit/>
          </a:bodyPr>
          <a:lstStyle>
            <a:lvl1pPr>
              <a:defRPr cap="none" baseline="0">
                <a:solidFill>
                  <a:schemeClr val="accent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8897112" y="1188720"/>
            <a:ext cx="2706624" cy="1298448"/>
          </a:xfrm>
        </p:spPr>
        <p:txBody>
          <a:bodyPr lIns="0" tIns="0" rIns="0" bIns="0">
            <a:noAutofit/>
          </a:bodyPr>
          <a:lstStyle>
            <a:lvl1pPr marL="0" indent="0">
              <a:lnSpc>
                <a:spcPct val="100000"/>
              </a:lnSpc>
              <a:buNone/>
              <a:defRPr sz="1400" b="0"/>
            </a:lvl1pPr>
          </a:lstStyle>
          <a:p>
            <a:pPr lvl="0"/>
            <a:r>
              <a:rPr lang="en-US"/>
              <a:t>Click to edit Master text styles</a:t>
            </a:r>
          </a:p>
        </p:txBody>
      </p:sp>
      <p:sp>
        <p:nvSpPr>
          <p:cNvPr id="5" name="Footer Placeholder 4">
            <a:extLst>
              <a:ext uri="{FF2B5EF4-FFF2-40B4-BE49-F238E27FC236}">
                <a16:creationId xmlns:a16="http://schemas.microsoft.com/office/drawing/2014/main" id="{27193B75-A06C-5C5C-4C50-E61772F279F6}"/>
              </a:ext>
            </a:extLst>
          </p:cNvPr>
          <p:cNvSpPr>
            <a:spLocks noGrp="1"/>
          </p:cNvSpPr>
          <p:nvPr>
            <p:ph type="ftr" sz="quarter" idx="13"/>
          </p:nvPr>
        </p:nvSpPr>
        <p:spPr/>
        <p:txBody>
          <a:bodyPr/>
          <a:lstStyle/>
          <a:p>
            <a:r>
              <a:rPr lang="en-US" dirty="0"/>
              <a:t>BELLOWS COLLEGE</a:t>
            </a:r>
          </a:p>
        </p:txBody>
      </p:sp>
      <p:sp>
        <p:nvSpPr>
          <p:cNvPr id="6" name="Slide Number Placeholder 5">
            <a:extLst>
              <a:ext uri="{FF2B5EF4-FFF2-40B4-BE49-F238E27FC236}">
                <a16:creationId xmlns:a16="http://schemas.microsoft.com/office/drawing/2014/main" id="{B4CAFB22-D75A-A5A5-74E7-4A55296E24A3}"/>
              </a:ext>
            </a:extLst>
          </p:cNvPr>
          <p:cNvSpPr>
            <a:spLocks noGrp="1"/>
          </p:cNvSpPr>
          <p:nvPr>
            <p:ph type="sldNum" sz="quarter" idx="14"/>
          </p:nvPr>
        </p:nvSpPr>
        <p:spPr/>
        <p:txBody>
          <a:bodyPr/>
          <a:lstStyle/>
          <a:p>
            <a:fld id="{97E7A93B-03D1-40CF-B4D6-CA919F2B8BA7}" type="slidenum">
              <a:rPr lang="en-US" smtClean="0"/>
              <a:pPr/>
              <a:t>‹#›</a:t>
            </a:fld>
            <a:endParaRPr lang="en-US" dirty="0"/>
          </a:p>
        </p:txBody>
      </p:sp>
      <p:sp>
        <p:nvSpPr>
          <p:cNvPr id="7" name="Picture Placeholder 27">
            <a:extLst>
              <a:ext uri="{FF2B5EF4-FFF2-40B4-BE49-F238E27FC236}">
                <a16:creationId xmlns:a16="http://schemas.microsoft.com/office/drawing/2014/main" id="{A4D750CA-DB49-8A92-5B0C-C8FF2C2E780D}"/>
              </a:ext>
            </a:extLst>
          </p:cNvPr>
          <p:cNvSpPr>
            <a:spLocks noGrp="1"/>
          </p:cNvSpPr>
          <p:nvPr>
            <p:ph type="pic" sz="quarter" idx="15" hasCustomPrompt="1"/>
          </p:nvPr>
        </p:nvSpPr>
        <p:spPr>
          <a:xfrm>
            <a:off x="6528816" y="2715768"/>
            <a:ext cx="5056632" cy="3236976"/>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8" name="Text Placeholder 3">
            <a:extLst>
              <a:ext uri="{FF2B5EF4-FFF2-40B4-BE49-F238E27FC236}">
                <a16:creationId xmlns:a16="http://schemas.microsoft.com/office/drawing/2014/main" id="{BF80B1C9-F8A5-5477-CDE7-7B363A7964CD}"/>
              </a:ext>
            </a:extLst>
          </p:cNvPr>
          <p:cNvSpPr>
            <a:spLocks noGrp="1"/>
          </p:cNvSpPr>
          <p:nvPr>
            <p:ph type="body" sz="quarter" idx="16"/>
          </p:nvPr>
        </p:nvSpPr>
        <p:spPr>
          <a:xfrm>
            <a:off x="6547104" y="5952744"/>
            <a:ext cx="5020056" cy="576072"/>
          </a:xfrm>
        </p:spPr>
        <p:txBody>
          <a:bodyPr lIns="0" tIns="0" rIns="0" bIns="0" anchor="ctr">
            <a:normAutofit/>
          </a:bodyPr>
          <a:lstStyle>
            <a:lvl1pPr marL="0" indent="0">
              <a:buNone/>
              <a:defRPr sz="1200" b="1">
                <a:latin typeface="+mj-lt"/>
              </a:defRPr>
            </a:lvl1pPr>
          </a:lstStyle>
          <a:p>
            <a:pPr lvl="0"/>
            <a:r>
              <a:rPr lang="en-US"/>
              <a:t>Click to edit Master text styles</a:t>
            </a:r>
          </a:p>
        </p:txBody>
      </p:sp>
      <p:sp>
        <p:nvSpPr>
          <p:cNvPr id="3" name="Text Placeholder 3">
            <a:extLst>
              <a:ext uri="{FF2B5EF4-FFF2-40B4-BE49-F238E27FC236}">
                <a16:creationId xmlns:a16="http://schemas.microsoft.com/office/drawing/2014/main" id="{EC3B4514-6A17-D389-614B-340D1A9079B3}"/>
              </a:ext>
            </a:extLst>
          </p:cNvPr>
          <p:cNvSpPr>
            <a:spLocks noGrp="1"/>
          </p:cNvSpPr>
          <p:nvPr>
            <p:ph type="body" sz="quarter" idx="20"/>
          </p:nvPr>
        </p:nvSpPr>
        <p:spPr>
          <a:xfrm>
            <a:off x="4450080" y="182880"/>
            <a:ext cx="3291840" cy="356616"/>
          </a:xfrm>
        </p:spPr>
        <p:txBody>
          <a:bodyPr lIns="0" tIns="0" rIns="0" bIns="0" anchor="ctr">
            <a:normAutofit/>
          </a:bodyPr>
          <a:lstStyle>
            <a:lvl1pPr marL="0" indent="0" algn="ctr">
              <a:buNone/>
              <a:defRPr sz="1200" b="1" cap="all" spc="200" baseline="0">
                <a:latin typeface="+mn-lt"/>
              </a:defRPr>
            </a:lvl1pPr>
          </a:lstStyle>
          <a:p>
            <a:pPr lvl="0"/>
            <a:r>
              <a:rPr lang="en-US"/>
              <a:t>Click to edit Master text styles</a:t>
            </a:r>
          </a:p>
        </p:txBody>
      </p:sp>
    </p:spTree>
    <p:extLst>
      <p:ext uri="{BB962C8B-B14F-4D97-AF65-F5344CB8AC3E}">
        <p14:creationId xmlns:p14="http://schemas.microsoft.com/office/powerpoint/2010/main" val="32264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icture option 4">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585216" y="3337560"/>
            <a:ext cx="5285232" cy="2807208"/>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2" name="Title 1">
            <a:extLst>
              <a:ext uri="{FF2B5EF4-FFF2-40B4-BE49-F238E27FC236}">
                <a16:creationId xmlns:a16="http://schemas.microsoft.com/office/drawing/2014/main" id="{815A9D80-DD72-EF6B-E6FE-EAA6836B26ED}"/>
              </a:ext>
            </a:extLst>
          </p:cNvPr>
          <p:cNvSpPr>
            <a:spLocks noGrp="1"/>
          </p:cNvSpPr>
          <p:nvPr>
            <p:ph type="title"/>
          </p:nvPr>
        </p:nvSpPr>
        <p:spPr>
          <a:xfrm>
            <a:off x="6638544" y="4453128"/>
            <a:ext cx="2093976" cy="1298448"/>
          </a:xfrm>
        </p:spPr>
        <p:txBody>
          <a:bodyPr lIns="0" tIns="0" rIns="0" bIns="0">
            <a:noAutofit/>
          </a:bodyPr>
          <a:lstStyle>
            <a:lvl1pPr>
              <a:lnSpc>
                <a:spcPct val="100000"/>
              </a:lnSpc>
              <a:spcBef>
                <a:spcPts val="0"/>
              </a:spcBef>
              <a:defRPr cap="none" baseline="0">
                <a:solidFill>
                  <a:schemeClr val="accent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9189720" y="4946904"/>
            <a:ext cx="2334105" cy="1298448"/>
          </a:xfrm>
        </p:spPr>
        <p:txBody>
          <a:bodyPr lIns="0" tIns="0" rIns="0" bIns="0">
            <a:noAutofit/>
          </a:bodyPr>
          <a:lstStyle>
            <a:lvl1pPr marL="0" indent="0">
              <a:lnSpc>
                <a:spcPct val="100000"/>
              </a:lnSpc>
              <a:spcBef>
                <a:spcPts val="800"/>
              </a:spcBef>
              <a:buNone/>
              <a:defRPr sz="1400" b="0"/>
            </a:lvl1pPr>
          </a:lstStyle>
          <a:p>
            <a:pPr lvl="0"/>
            <a:r>
              <a:rPr lang="en-US"/>
              <a:t>Click to edit Master text styles</a:t>
            </a:r>
          </a:p>
        </p:txBody>
      </p:sp>
      <p:sp>
        <p:nvSpPr>
          <p:cNvPr id="5" name="Footer Placeholder 4">
            <a:extLst>
              <a:ext uri="{FF2B5EF4-FFF2-40B4-BE49-F238E27FC236}">
                <a16:creationId xmlns:a16="http://schemas.microsoft.com/office/drawing/2014/main" id="{27193B75-A06C-5C5C-4C50-E61772F279F6}"/>
              </a:ext>
            </a:extLst>
          </p:cNvPr>
          <p:cNvSpPr>
            <a:spLocks noGrp="1"/>
          </p:cNvSpPr>
          <p:nvPr>
            <p:ph type="ftr" sz="quarter" idx="13"/>
          </p:nvPr>
        </p:nvSpPr>
        <p:spPr/>
        <p:txBody>
          <a:bodyPr/>
          <a:lstStyle/>
          <a:p>
            <a:r>
              <a:rPr lang="en-US" dirty="0"/>
              <a:t>BELLOWS COLLEGE</a:t>
            </a:r>
          </a:p>
        </p:txBody>
      </p:sp>
      <p:sp>
        <p:nvSpPr>
          <p:cNvPr id="6" name="Slide Number Placeholder 5">
            <a:extLst>
              <a:ext uri="{FF2B5EF4-FFF2-40B4-BE49-F238E27FC236}">
                <a16:creationId xmlns:a16="http://schemas.microsoft.com/office/drawing/2014/main" id="{B4CAFB22-D75A-A5A5-74E7-4A55296E24A3}"/>
              </a:ext>
            </a:extLst>
          </p:cNvPr>
          <p:cNvSpPr>
            <a:spLocks noGrp="1"/>
          </p:cNvSpPr>
          <p:nvPr>
            <p:ph type="sldNum" sz="quarter" idx="14"/>
          </p:nvPr>
        </p:nvSpPr>
        <p:spPr/>
        <p:txBody>
          <a:bodyPr/>
          <a:lstStyle/>
          <a:p>
            <a:fld id="{97E7A93B-03D1-40CF-B4D6-CA919F2B8BA7}" type="slidenum">
              <a:rPr lang="en-US" smtClean="0"/>
              <a:pPr/>
              <a:t>‹#›</a:t>
            </a:fld>
            <a:endParaRPr lang="en-US" dirty="0"/>
          </a:p>
        </p:txBody>
      </p:sp>
      <p:sp>
        <p:nvSpPr>
          <p:cNvPr id="7" name="Picture Placeholder 27">
            <a:extLst>
              <a:ext uri="{FF2B5EF4-FFF2-40B4-BE49-F238E27FC236}">
                <a16:creationId xmlns:a16="http://schemas.microsoft.com/office/drawing/2014/main" id="{A4D750CA-DB49-8A92-5B0C-C8FF2C2E780D}"/>
              </a:ext>
            </a:extLst>
          </p:cNvPr>
          <p:cNvSpPr>
            <a:spLocks noGrp="1"/>
          </p:cNvSpPr>
          <p:nvPr>
            <p:ph type="pic" sz="quarter" idx="15" hasCustomPrompt="1"/>
          </p:nvPr>
        </p:nvSpPr>
        <p:spPr>
          <a:xfrm>
            <a:off x="6528816" y="640080"/>
            <a:ext cx="5074920" cy="3529584"/>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9" name="Text Placeholder 3">
            <a:extLst>
              <a:ext uri="{FF2B5EF4-FFF2-40B4-BE49-F238E27FC236}">
                <a16:creationId xmlns:a16="http://schemas.microsoft.com/office/drawing/2014/main" id="{4F9614E7-93A1-2EB2-7071-933EE3A54A00}"/>
              </a:ext>
            </a:extLst>
          </p:cNvPr>
          <p:cNvSpPr>
            <a:spLocks noGrp="1"/>
          </p:cNvSpPr>
          <p:nvPr>
            <p:ph type="body" sz="quarter" idx="17"/>
          </p:nvPr>
        </p:nvSpPr>
        <p:spPr>
          <a:xfrm>
            <a:off x="6638544" y="4946904"/>
            <a:ext cx="2334105" cy="1298448"/>
          </a:xfrm>
        </p:spPr>
        <p:txBody>
          <a:bodyPr lIns="0" tIns="0" rIns="0" bIns="0">
            <a:noAutofit/>
          </a:bodyPr>
          <a:lstStyle>
            <a:lvl1pPr marL="0" indent="0">
              <a:lnSpc>
                <a:spcPct val="100000"/>
              </a:lnSpc>
              <a:spcBef>
                <a:spcPts val="800"/>
              </a:spcBef>
              <a:buNone/>
              <a:defRPr sz="1400" b="0"/>
            </a:lvl1pPr>
          </a:lstStyle>
          <a:p>
            <a:pPr lvl="0"/>
            <a:r>
              <a:rPr lang="en-US"/>
              <a:t>Click to edit Master text styles</a:t>
            </a:r>
          </a:p>
        </p:txBody>
      </p:sp>
      <p:sp>
        <p:nvSpPr>
          <p:cNvPr id="11" name="Text Placeholder 3">
            <a:extLst>
              <a:ext uri="{FF2B5EF4-FFF2-40B4-BE49-F238E27FC236}">
                <a16:creationId xmlns:a16="http://schemas.microsoft.com/office/drawing/2014/main" id="{3476086A-3AF1-608C-086C-1386118546FB}"/>
              </a:ext>
            </a:extLst>
          </p:cNvPr>
          <p:cNvSpPr>
            <a:spLocks noGrp="1"/>
          </p:cNvSpPr>
          <p:nvPr>
            <p:ph type="body" sz="quarter" idx="20"/>
          </p:nvPr>
        </p:nvSpPr>
        <p:spPr>
          <a:xfrm>
            <a:off x="4450080" y="182880"/>
            <a:ext cx="3291840" cy="356616"/>
          </a:xfrm>
        </p:spPr>
        <p:txBody>
          <a:bodyPr lIns="0" tIns="0" rIns="0" bIns="0" anchor="ctr">
            <a:normAutofit/>
          </a:bodyPr>
          <a:lstStyle>
            <a:lvl1pPr marL="0" indent="0" algn="ctr">
              <a:buNone/>
              <a:defRPr sz="1200" b="1" cap="all" spc="200" baseline="0">
                <a:latin typeface="+mn-lt"/>
              </a:defRPr>
            </a:lvl1pPr>
          </a:lstStyle>
          <a:p>
            <a:pPr lvl="0"/>
            <a:r>
              <a:rPr lang="en-US"/>
              <a:t>Click to edit Master text styles</a:t>
            </a:r>
          </a:p>
        </p:txBody>
      </p:sp>
      <p:sp>
        <p:nvSpPr>
          <p:cNvPr id="12" name="Text Placeholder 5">
            <a:extLst>
              <a:ext uri="{FF2B5EF4-FFF2-40B4-BE49-F238E27FC236}">
                <a16:creationId xmlns:a16="http://schemas.microsoft.com/office/drawing/2014/main" id="{F9D1DC7F-1344-6694-B14E-E18059A8A242}"/>
              </a:ext>
            </a:extLst>
          </p:cNvPr>
          <p:cNvSpPr>
            <a:spLocks noGrp="1"/>
          </p:cNvSpPr>
          <p:nvPr>
            <p:ph type="body" sz="quarter" idx="12" hasCustomPrompt="1"/>
          </p:nvPr>
        </p:nvSpPr>
        <p:spPr>
          <a:xfrm>
            <a:off x="585216" y="2075688"/>
            <a:ext cx="5193792" cy="877824"/>
          </a:xfrm>
        </p:spPr>
        <p:txBody>
          <a:bodyPr lIns="0" tIns="0" rIns="0" bIns="0">
            <a:noAutofit/>
          </a:bodyPr>
          <a:lstStyle>
            <a:lvl1pPr marL="0" indent="0">
              <a:lnSpc>
                <a:spcPct val="75000"/>
              </a:lnSpc>
              <a:spcBef>
                <a:spcPts val="0"/>
              </a:spcBef>
              <a:buNone/>
              <a:defRPr sz="10000" cap="all" spc="-300" baseline="0">
                <a:solidFill>
                  <a:schemeClr val="accent2"/>
                </a:solidFill>
                <a:latin typeface="+mj-lt"/>
              </a:defRPr>
            </a:lvl1pPr>
          </a:lstStyle>
          <a:p>
            <a:pPr lvl="0"/>
            <a:r>
              <a:rPr lang="en-US" dirty="0"/>
              <a:t>Artists</a:t>
            </a:r>
          </a:p>
        </p:txBody>
      </p:sp>
      <p:sp>
        <p:nvSpPr>
          <p:cNvPr id="13" name="Text Placeholder 10">
            <a:extLst>
              <a:ext uri="{FF2B5EF4-FFF2-40B4-BE49-F238E27FC236}">
                <a16:creationId xmlns:a16="http://schemas.microsoft.com/office/drawing/2014/main" id="{B72C54D8-A575-84F5-CA8F-E01CC873C7CD}"/>
              </a:ext>
            </a:extLst>
          </p:cNvPr>
          <p:cNvSpPr>
            <a:spLocks noGrp="1"/>
          </p:cNvSpPr>
          <p:nvPr>
            <p:ph type="body" sz="quarter" idx="21" hasCustomPrompt="1"/>
          </p:nvPr>
        </p:nvSpPr>
        <p:spPr>
          <a:xfrm>
            <a:off x="585216" y="1088136"/>
            <a:ext cx="2926080" cy="877824"/>
          </a:xfrm>
        </p:spPr>
        <p:txBody>
          <a:bodyPr lIns="0" tIns="0" rIns="0" bIns="0">
            <a:noAutofit/>
          </a:bodyPr>
          <a:lstStyle>
            <a:lvl1pPr marL="0" indent="0">
              <a:lnSpc>
                <a:spcPct val="75000"/>
              </a:lnSpc>
              <a:spcBef>
                <a:spcPts val="0"/>
              </a:spcBef>
              <a:buNone/>
              <a:defRPr sz="10000" b="0" i="1" cap="all" spc="-300" baseline="0">
                <a:solidFill>
                  <a:schemeClr val="accent2"/>
                </a:solidFill>
                <a:latin typeface="Sagona ExtraLight" panose="02020303050505020204" pitchFamily="18" charset="0"/>
              </a:defRPr>
            </a:lvl1pPr>
          </a:lstStyle>
          <a:p>
            <a:pPr lvl="0"/>
            <a:r>
              <a:rPr lang="en-US" dirty="0"/>
              <a:t>The</a:t>
            </a:r>
          </a:p>
        </p:txBody>
      </p:sp>
      <p:sp>
        <p:nvSpPr>
          <p:cNvPr id="15" name="Text Placeholder 3">
            <a:extLst>
              <a:ext uri="{FF2B5EF4-FFF2-40B4-BE49-F238E27FC236}">
                <a16:creationId xmlns:a16="http://schemas.microsoft.com/office/drawing/2014/main" id="{E5B7EF69-EFB1-1D6F-B544-4912FBE51187}"/>
              </a:ext>
            </a:extLst>
          </p:cNvPr>
          <p:cNvSpPr>
            <a:spLocks noGrp="1"/>
          </p:cNvSpPr>
          <p:nvPr>
            <p:ph type="body" sz="quarter" idx="22"/>
          </p:nvPr>
        </p:nvSpPr>
        <p:spPr>
          <a:xfrm>
            <a:off x="9189720" y="4453128"/>
            <a:ext cx="2334105" cy="1298448"/>
          </a:xfrm>
        </p:spPr>
        <p:txBody>
          <a:bodyPr lIns="0" tIns="0" rIns="0" bIns="0">
            <a:noAutofit/>
          </a:bodyPr>
          <a:lstStyle>
            <a:lvl1pPr marL="0" indent="0">
              <a:lnSpc>
                <a:spcPct val="100000"/>
              </a:lnSpc>
              <a:spcBef>
                <a:spcPts val="0"/>
              </a:spcBef>
              <a:buNone/>
              <a:defRPr sz="2800" b="1">
                <a:solidFill>
                  <a:schemeClr val="accent2"/>
                </a:solidFill>
                <a:latin typeface="+mj-lt"/>
              </a:defRPr>
            </a:lvl1pPr>
          </a:lstStyle>
          <a:p>
            <a:pPr lvl="0"/>
            <a:r>
              <a:rPr lang="en-US"/>
              <a:t>Click to edit Master text styles</a:t>
            </a:r>
          </a:p>
        </p:txBody>
      </p:sp>
    </p:spTree>
    <p:extLst>
      <p:ext uri="{BB962C8B-B14F-4D97-AF65-F5344CB8AC3E}">
        <p14:creationId xmlns:p14="http://schemas.microsoft.com/office/powerpoint/2010/main" val="354380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4434840" y="2715768"/>
            <a:ext cx="3291840" cy="3236976"/>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4" name="Text Placeholder 3">
            <a:extLst>
              <a:ext uri="{FF2B5EF4-FFF2-40B4-BE49-F238E27FC236}">
                <a16:creationId xmlns:a16="http://schemas.microsoft.com/office/drawing/2014/main" id="{0E808BB0-4A0F-D02E-8EA2-858C58499A02}"/>
              </a:ext>
            </a:extLst>
          </p:cNvPr>
          <p:cNvSpPr>
            <a:spLocks noGrp="1"/>
          </p:cNvSpPr>
          <p:nvPr>
            <p:ph type="body" sz="quarter" idx="11"/>
          </p:nvPr>
        </p:nvSpPr>
        <p:spPr>
          <a:xfrm>
            <a:off x="4434840" y="1188720"/>
            <a:ext cx="7141464" cy="1298448"/>
          </a:xfrm>
        </p:spPr>
        <p:txBody>
          <a:bodyPr lIns="0" tIns="0" rIns="0" bIns="0">
            <a:noAutofit/>
          </a:bodyPr>
          <a:lstStyle>
            <a:lvl1pPr marL="0" indent="0">
              <a:lnSpc>
                <a:spcPct val="100000"/>
              </a:lnSpc>
              <a:buNone/>
              <a:defRPr sz="1400" b="0"/>
            </a:lvl1pPr>
          </a:lstStyle>
          <a:p>
            <a:pPr lvl="0"/>
            <a:r>
              <a:rPr lang="en-US"/>
              <a:t>Click to edit Master text styles</a:t>
            </a:r>
          </a:p>
        </p:txBody>
      </p:sp>
      <p:sp>
        <p:nvSpPr>
          <p:cNvPr id="5" name="Footer Placeholder 4">
            <a:extLst>
              <a:ext uri="{FF2B5EF4-FFF2-40B4-BE49-F238E27FC236}">
                <a16:creationId xmlns:a16="http://schemas.microsoft.com/office/drawing/2014/main" id="{27193B75-A06C-5C5C-4C50-E61772F279F6}"/>
              </a:ext>
            </a:extLst>
          </p:cNvPr>
          <p:cNvSpPr>
            <a:spLocks noGrp="1"/>
          </p:cNvSpPr>
          <p:nvPr>
            <p:ph type="ftr" sz="quarter" idx="13"/>
          </p:nvPr>
        </p:nvSpPr>
        <p:spPr/>
        <p:txBody>
          <a:bodyPr/>
          <a:lstStyle/>
          <a:p>
            <a:r>
              <a:rPr lang="en-US" dirty="0"/>
              <a:t>BELLOWS COLLEGE</a:t>
            </a:r>
          </a:p>
        </p:txBody>
      </p:sp>
      <p:sp>
        <p:nvSpPr>
          <p:cNvPr id="6" name="Slide Number Placeholder 5">
            <a:extLst>
              <a:ext uri="{FF2B5EF4-FFF2-40B4-BE49-F238E27FC236}">
                <a16:creationId xmlns:a16="http://schemas.microsoft.com/office/drawing/2014/main" id="{B4CAFB22-D75A-A5A5-74E7-4A55296E24A3}"/>
              </a:ext>
            </a:extLst>
          </p:cNvPr>
          <p:cNvSpPr>
            <a:spLocks noGrp="1"/>
          </p:cNvSpPr>
          <p:nvPr>
            <p:ph type="sldNum" sz="quarter" idx="14"/>
          </p:nvPr>
        </p:nvSpPr>
        <p:spPr>
          <a:xfrm>
            <a:off x="9171432" y="182880"/>
            <a:ext cx="2432304" cy="356616"/>
          </a:xfrm>
        </p:spPr>
        <p:txBody>
          <a:bodyPr/>
          <a:lstStyle/>
          <a:p>
            <a:fld id="{97E7A93B-03D1-40CF-B4D6-CA919F2B8BA7}" type="slidenum">
              <a:rPr lang="en-US" smtClean="0"/>
              <a:pPr/>
              <a:t>‹#›</a:t>
            </a:fld>
            <a:endParaRPr lang="en-US" dirty="0"/>
          </a:p>
        </p:txBody>
      </p:sp>
      <p:sp>
        <p:nvSpPr>
          <p:cNvPr id="7" name="Picture Placeholder 27">
            <a:extLst>
              <a:ext uri="{FF2B5EF4-FFF2-40B4-BE49-F238E27FC236}">
                <a16:creationId xmlns:a16="http://schemas.microsoft.com/office/drawing/2014/main" id="{A4D750CA-DB49-8A92-5B0C-C8FF2C2E780D}"/>
              </a:ext>
            </a:extLst>
          </p:cNvPr>
          <p:cNvSpPr>
            <a:spLocks noGrp="1"/>
          </p:cNvSpPr>
          <p:nvPr>
            <p:ph type="pic" sz="quarter" idx="15" hasCustomPrompt="1"/>
          </p:nvPr>
        </p:nvSpPr>
        <p:spPr>
          <a:xfrm>
            <a:off x="566928" y="2715768"/>
            <a:ext cx="3291840" cy="3236976"/>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8" name="Text Placeholder 3">
            <a:extLst>
              <a:ext uri="{FF2B5EF4-FFF2-40B4-BE49-F238E27FC236}">
                <a16:creationId xmlns:a16="http://schemas.microsoft.com/office/drawing/2014/main" id="{BF80B1C9-F8A5-5477-CDE7-7B363A7964CD}"/>
              </a:ext>
            </a:extLst>
          </p:cNvPr>
          <p:cNvSpPr>
            <a:spLocks noGrp="1"/>
          </p:cNvSpPr>
          <p:nvPr>
            <p:ph type="body" sz="quarter" idx="16"/>
          </p:nvPr>
        </p:nvSpPr>
        <p:spPr>
          <a:xfrm>
            <a:off x="4434840" y="5952744"/>
            <a:ext cx="3291840" cy="576072"/>
          </a:xfrm>
        </p:spPr>
        <p:txBody>
          <a:bodyPr lIns="0" tIns="0" rIns="0" bIns="0" anchor="ctr">
            <a:normAutofit/>
          </a:bodyPr>
          <a:lstStyle>
            <a:lvl1pPr marL="0" indent="0">
              <a:lnSpc>
                <a:spcPct val="100000"/>
              </a:lnSpc>
              <a:buNone/>
              <a:defRPr sz="1200" b="1">
                <a:latin typeface="+mj-lt"/>
              </a:defRPr>
            </a:lvl1pPr>
          </a:lstStyle>
          <a:p>
            <a:pPr lvl="0"/>
            <a:r>
              <a:rPr lang="en-US"/>
              <a:t>Click to edit Master text styles</a:t>
            </a:r>
          </a:p>
        </p:txBody>
      </p:sp>
      <p:sp>
        <p:nvSpPr>
          <p:cNvPr id="3" name="Title 2">
            <a:extLst>
              <a:ext uri="{FF2B5EF4-FFF2-40B4-BE49-F238E27FC236}">
                <a16:creationId xmlns:a16="http://schemas.microsoft.com/office/drawing/2014/main" id="{F04825FF-75DF-B767-41D6-190E8306BE17}"/>
              </a:ext>
            </a:extLst>
          </p:cNvPr>
          <p:cNvSpPr>
            <a:spLocks noGrp="1"/>
          </p:cNvSpPr>
          <p:nvPr>
            <p:ph type="title"/>
          </p:nvPr>
        </p:nvSpPr>
        <p:spPr>
          <a:xfrm>
            <a:off x="585216" y="1188720"/>
            <a:ext cx="2093976" cy="1298448"/>
          </a:xfrm>
        </p:spPr>
        <p:txBody>
          <a:bodyPr lIns="0" tIns="0" rIns="0" bIns="0">
            <a:noAutofit/>
          </a:bodyPr>
          <a:lstStyle>
            <a:lvl1pPr>
              <a:defRPr sz="3200"/>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11D2EB63-3FA1-F6BD-7216-9C7349C74528}"/>
              </a:ext>
            </a:extLst>
          </p:cNvPr>
          <p:cNvSpPr>
            <a:spLocks noGrp="1"/>
          </p:cNvSpPr>
          <p:nvPr>
            <p:ph type="body" sz="quarter" idx="17"/>
          </p:nvPr>
        </p:nvSpPr>
        <p:spPr>
          <a:xfrm>
            <a:off x="585216" y="5952744"/>
            <a:ext cx="3291840" cy="576072"/>
          </a:xfrm>
        </p:spPr>
        <p:txBody>
          <a:bodyPr lIns="0" tIns="0" rIns="0" bIns="0" anchor="ctr">
            <a:normAutofit/>
          </a:bodyPr>
          <a:lstStyle>
            <a:lvl1pPr marL="0" indent="0">
              <a:lnSpc>
                <a:spcPct val="100000"/>
              </a:lnSpc>
              <a:buNone/>
              <a:defRPr sz="1200" b="1">
                <a:latin typeface="+mj-lt"/>
              </a:defRPr>
            </a:lvl1pPr>
          </a:lstStyle>
          <a:p>
            <a:pPr lvl="0"/>
            <a:r>
              <a:rPr lang="en-US"/>
              <a:t>Click to edit Master text styles</a:t>
            </a:r>
          </a:p>
        </p:txBody>
      </p:sp>
      <p:sp>
        <p:nvSpPr>
          <p:cNvPr id="2" name="Picture Placeholder 27">
            <a:extLst>
              <a:ext uri="{FF2B5EF4-FFF2-40B4-BE49-F238E27FC236}">
                <a16:creationId xmlns:a16="http://schemas.microsoft.com/office/drawing/2014/main" id="{D30076CD-1679-39AC-6932-44F6D0FC02D7}"/>
              </a:ext>
            </a:extLst>
          </p:cNvPr>
          <p:cNvSpPr>
            <a:spLocks noGrp="1"/>
          </p:cNvSpPr>
          <p:nvPr>
            <p:ph type="pic" sz="quarter" idx="18" hasCustomPrompt="1"/>
          </p:nvPr>
        </p:nvSpPr>
        <p:spPr>
          <a:xfrm>
            <a:off x="8284464" y="2715768"/>
            <a:ext cx="3291840" cy="3236976"/>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12" name="Text Placeholder 3">
            <a:extLst>
              <a:ext uri="{FF2B5EF4-FFF2-40B4-BE49-F238E27FC236}">
                <a16:creationId xmlns:a16="http://schemas.microsoft.com/office/drawing/2014/main" id="{76EA4428-5EBF-5246-98E3-C42977930275}"/>
              </a:ext>
            </a:extLst>
          </p:cNvPr>
          <p:cNvSpPr>
            <a:spLocks noGrp="1"/>
          </p:cNvSpPr>
          <p:nvPr>
            <p:ph type="body" sz="quarter" idx="19"/>
          </p:nvPr>
        </p:nvSpPr>
        <p:spPr>
          <a:xfrm>
            <a:off x="8284464" y="5952744"/>
            <a:ext cx="3291840" cy="576072"/>
          </a:xfrm>
        </p:spPr>
        <p:txBody>
          <a:bodyPr lIns="0" tIns="0" rIns="0" bIns="0" anchor="ctr">
            <a:normAutofit/>
          </a:bodyPr>
          <a:lstStyle>
            <a:lvl1pPr marL="0" indent="0">
              <a:lnSpc>
                <a:spcPct val="100000"/>
              </a:lnSpc>
              <a:buNone/>
              <a:defRPr sz="1200" b="1">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41F4CC1B-CBCF-08D8-98A8-92C6CFC9520E}"/>
              </a:ext>
            </a:extLst>
          </p:cNvPr>
          <p:cNvSpPr>
            <a:spLocks noGrp="1"/>
          </p:cNvSpPr>
          <p:nvPr>
            <p:ph type="body" sz="quarter" idx="20"/>
          </p:nvPr>
        </p:nvSpPr>
        <p:spPr>
          <a:xfrm>
            <a:off x="4450080" y="182880"/>
            <a:ext cx="3291840" cy="356616"/>
          </a:xfrm>
        </p:spPr>
        <p:txBody>
          <a:bodyPr lIns="0" tIns="0" rIns="0" bIns="0" anchor="ctr">
            <a:normAutofit/>
          </a:bodyPr>
          <a:lstStyle>
            <a:lvl1pPr marL="0" indent="0" algn="ctr">
              <a:buNone/>
              <a:defRPr sz="1200" b="1" cap="all" spc="200" baseline="0">
                <a:latin typeface="+mn-lt"/>
              </a:defRPr>
            </a:lvl1pPr>
          </a:lstStyle>
          <a:p>
            <a:pPr lvl="0"/>
            <a:r>
              <a:rPr lang="en-US"/>
              <a:t>Click to edit Master text styles</a:t>
            </a:r>
          </a:p>
        </p:txBody>
      </p:sp>
    </p:spTree>
    <p:extLst>
      <p:ext uri="{BB962C8B-B14F-4D97-AF65-F5344CB8AC3E}">
        <p14:creationId xmlns:p14="http://schemas.microsoft.com/office/powerpoint/2010/main" val="86991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E277991-9763-4513-A8C9-C75BA1AB58ED}"/>
              </a:ext>
            </a:extLst>
          </p:cNvPr>
          <p:cNvSpPr>
            <a:spLocks noGrp="1"/>
          </p:cNvSpPr>
          <p:nvPr>
            <p:ph type="pic" sz="quarter" idx="10" hasCustomPrompt="1"/>
          </p:nvPr>
        </p:nvSpPr>
        <p:spPr>
          <a:xfrm>
            <a:off x="566928" y="640080"/>
            <a:ext cx="5303520" cy="6217920"/>
          </a:xfrm>
          <a:custGeom>
            <a:avLst/>
            <a:gdLst>
              <a:gd name="connsiteX0" fmla="*/ 0 w 3709084"/>
              <a:gd name="connsiteY0" fmla="*/ 0 h 2231406"/>
              <a:gd name="connsiteX1" fmla="*/ 3709084 w 3709084"/>
              <a:gd name="connsiteY1" fmla="*/ 0 h 2231406"/>
              <a:gd name="connsiteX2" fmla="*/ 3709084 w 3709084"/>
              <a:gd name="connsiteY2" fmla="*/ 2231406 h 2231406"/>
              <a:gd name="connsiteX3" fmla="*/ 0 w 3709084"/>
              <a:gd name="connsiteY3" fmla="*/ 2231406 h 2231406"/>
            </a:gdLst>
            <a:ahLst/>
            <a:cxnLst>
              <a:cxn ang="0">
                <a:pos x="connsiteX0" y="connsiteY0"/>
              </a:cxn>
              <a:cxn ang="0">
                <a:pos x="connsiteX1" y="connsiteY1"/>
              </a:cxn>
              <a:cxn ang="0">
                <a:pos x="connsiteX2" y="connsiteY2"/>
              </a:cxn>
              <a:cxn ang="0">
                <a:pos x="connsiteX3" y="connsiteY3"/>
              </a:cxn>
            </a:cxnLst>
            <a:rect l="l" t="t" r="r" b="b"/>
            <a:pathLst>
              <a:path w="3709084" h="2231406">
                <a:moveTo>
                  <a:pt x="0" y="0"/>
                </a:moveTo>
                <a:lnTo>
                  <a:pt x="3709084" y="0"/>
                </a:lnTo>
                <a:lnTo>
                  <a:pt x="3709084" y="2231406"/>
                </a:lnTo>
                <a:lnTo>
                  <a:pt x="0" y="2231406"/>
                </a:lnTo>
                <a:close/>
              </a:path>
            </a:pathLst>
          </a:custGeom>
          <a:solidFill>
            <a:schemeClr val="bg1">
              <a:lumMod val="95000"/>
            </a:schemeClr>
          </a:solidFill>
          <a:ln w="190500">
            <a:noFill/>
            <a:miter lim="800000"/>
          </a:ln>
        </p:spPr>
        <p:txBody>
          <a:bodyPr wrap="square" anchor="ctr">
            <a:noAutofit/>
          </a:bodyPr>
          <a:lstStyle>
            <a:lvl1pPr marL="0" indent="0" algn="ctr">
              <a:buNone/>
              <a:defRPr sz="1200" b="0" i="0">
                <a:latin typeface="Century Gothic" panose="020B0502020202020204" pitchFamily="34" charset="0"/>
              </a:defRPr>
            </a:lvl1pPr>
          </a:lstStyle>
          <a:p>
            <a:r>
              <a:rPr lang="en-US" noProof="0" dirty="0"/>
              <a:t>Drag &amp; Drop or Insert your Image</a:t>
            </a:r>
          </a:p>
        </p:txBody>
      </p:sp>
      <p:sp>
        <p:nvSpPr>
          <p:cNvPr id="2" name="Title 1">
            <a:extLst>
              <a:ext uri="{FF2B5EF4-FFF2-40B4-BE49-F238E27FC236}">
                <a16:creationId xmlns:a16="http://schemas.microsoft.com/office/drawing/2014/main" id="{815A9D80-DD72-EF6B-E6FE-EAA6836B26ED}"/>
              </a:ext>
            </a:extLst>
          </p:cNvPr>
          <p:cNvSpPr>
            <a:spLocks noGrp="1"/>
          </p:cNvSpPr>
          <p:nvPr>
            <p:ph type="title"/>
          </p:nvPr>
        </p:nvSpPr>
        <p:spPr>
          <a:xfrm>
            <a:off x="6501384" y="4910328"/>
            <a:ext cx="2093976" cy="1298448"/>
          </a:xfrm>
        </p:spPr>
        <p:txBody>
          <a:bodyPr lIns="0" tIns="0" rIns="0" bIns="0">
            <a:noAutofit/>
          </a:bodyPr>
          <a:lstStyle>
            <a:lvl1pPr>
              <a:lnSpc>
                <a:spcPct val="100000"/>
              </a:lnSpc>
              <a:defRPr cap="none" baseline="0">
                <a:solidFill>
                  <a:schemeClr val="accent2"/>
                </a:solidFill>
              </a:defRPr>
            </a:lvl1pPr>
          </a:lstStyle>
          <a:p>
            <a:r>
              <a:rPr lang="en-US"/>
              <a:t>Click to edit Master title style</a:t>
            </a:r>
            <a:endParaRPr lang="en-US" dirty="0"/>
          </a:p>
        </p:txBody>
      </p:sp>
      <p:sp>
        <p:nvSpPr>
          <p:cNvPr id="9" name="Text Placeholder 5">
            <a:extLst>
              <a:ext uri="{FF2B5EF4-FFF2-40B4-BE49-F238E27FC236}">
                <a16:creationId xmlns:a16="http://schemas.microsoft.com/office/drawing/2014/main" id="{787A2B4C-7BEE-2994-9503-291B1FCA1CBD}"/>
              </a:ext>
            </a:extLst>
          </p:cNvPr>
          <p:cNvSpPr>
            <a:spLocks noGrp="1"/>
          </p:cNvSpPr>
          <p:nvPr>
            <p:ph type="body" sz="quarter" idx="12" hasCustomPrompt="1"/>
          </p:nvPr>
        </p:nvSpPr>
        <p:spPr>
          <a:xfrm>
            <a:off x="6528816" y="2157984"/>
            <a:ext cx="5193792" cy="877824"/>
          </a:xfrm>
        </p:spPr>
        <p:txBody>
          <a:bodyPr lIns="0" tIns="0" rIns="0" bIns="0">
            <a:noAutofit/>
          </a:bodyPr>
          <a:lstStyle>
            <a:lvl1pPr marL="0" indent="0">
              <a:lnSpc>
                <a:spcPct val="75000"/>
              </a:lnSpc>
              <a:spcBef>
                <a:spcPts val="0"/>
              </a:spcBef>
              <a:buNone/>
              <a:defRPr sz="10000" cap="all" spc="-300" baseline="0">
                <a:solidFill>
                  <a:schemeClr val="accent2"/>
                </a:solidFill>
                <a:latin typeface="+mj-lt"/>
              </a:defRPr>
            </a:lvl1pPr>
          </a:lstStyle>
          <a:p>
            <a:pPr lvl="0"/>
            <a:r>
              <a:rPr lang="en-US" dirty="0"/>
              <a:t>Thank</a:t>
            </a:r>
          </a:p>
        </p:txBody>
      </p:sp>
      <p:sp>
        <p:nvSpPr>
          <p:cNvPr id="11" name="Text Placeholder 10">
            <a:extLst>
              <a:ext uri="{FF2B5EF4-FFF2-40B4-BE49-F238E27FC236}">
                <a16:creationId xmlns:a16="http://schemas.microsoft.com/office/drawing/2014/main" id="{B58CFA9F-DE3A-01BF-5671-7C3D9C10D25F}"/>
              </a:ext>
            </a:extLst>
          </p:cNvPr>
          <p:cNvSpPr>
            <a:spLocks noGrp="1"/>
          </p:cNvSpPr>
          <p:nvPr>
            <p:ph type="body" sz="quarter" idx="13" hasCustomPrompt="1"/>
          </p:nvPr>
        </p:nvSpPr>
        <p:spPr>
          <a:xfrm>
            <a:off x="6528816" y="3182112"/>
            <a:ext cx="2926080" cy="877824"/>
          </a:xfrm>
        </p:spPr>
        <p:txBody>
          <a:bodyPr lIns="0" tIns="0" rIns="0" bIns="0">
            <a:noAutofit/>
          </a:bodyPr>
          <a:lstStyle>
            <a:lvl1pPr marL="0" indent="0">
              <a:lnSpc>
                <a:spcPct val="75000"/>
              </a:lnSpc>
              <a:spcBef>
                <a:spcPts val="0"/>
              </a:spcBef>
              <a:buNone/>
              <a:defRPr sz="10000" b="0" i="1" cap="all" spc="-300" baseline="0">
                <a:solidFill>
                  <a:schemeClr val="accent2"/>
                </a:solidFill>
                <a:latin typeface="Sagona ExtraLight" panose="02020303050505020204" pitchFamily="18" charset="0"/>
              </a:defRPr>
            </a:lvl1pPr>
          </a:lstStyle>
          <a:p>
            <a:pPr lvl="0"/>
            <a:r>
              <a:rPr lang="en-US" dirty="0"/>
              <a:t>YOU</a:t>
            </a:r>
          </a:p>
        </p:txBody>
      </p:sp>
    </p:spTree>
    <p:extLst>
      <p:ext uri="{BB962C8B-B14F-4D97-AF65-F5344CB8AC3E}">
        <p14:creationId xmlns:p14="http://schemas.microsoft.com/office/powerpoint/2010/main" val="128891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96632" y="457200"/>
            <a:ext cx="9471299" cy="781050"/>
          </a:xfrm>
          <a:prstGeom prst="rect">
            <a:avLst/>
          </a:prstGeom>
        </p:spPr>
        <p:txBody>
          <a:bodyPr/>
          <a:lstStyle>
            <a:lvl1pPr>
              <a:defRPr sz="3400" b="1">
                <a:solidFill>
                  <a:srgbClr val="F47B20"/>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406400" y="1447801"/>
            <a:ext cx="10363200" cy="4681537"/>
          </a:xfrm>
          <a:prstGeom prst="rect">
            <a:avLst/>
          </a:prstGeom>
        </p:spPr>
        <p:txBody>
          <a:bodyPr/>
          <a:lstStyle>
            <a:lvl1pPr>
              <a:buClr>
                <a:srgbClr val="F47B20"/>
              </a:buClr>
              <a:defRPr/>
            </a:lvl1pPr>
            <a:lvl2pPr>
              <a:buClr>
                <a:srgbClr val="F47B20"/>
              </a:buClr>
              <a:defRPr/>
            </a:lvl2pPr>
            <a:lvl3pPr>
              <a:buClr>
                <a:srgbClr val="F47B20"/>
              </a:buClr>
              <a:defRPr/>
            </a:lvl3pPr>
            <a:lvl4pPr>
              <a:buClr>
                <a:srgbClr val="F47B20"/>
              </a:buClr>
              <a:defRPr/>
            </a:lvl4pPr>
            <a:lvl5pPr>
              <a:buClr>
                <a:srgbClr val="F47B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5103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6C18B-AA48-4FCE-BAAD-5DBC12C0141E}"/>
              </a:ext>
            </a:extLst>
          </p:cNvPr>
          <p:cNvSpPr>
            <a:spLocks noGrp="1"/>
          </p:cNvSpPr>
          <p:nvPr>
            <p:ph type="title"/>
          </p:nvPr>
        </p:nvSpPr>
        <p:spPr>
          <a:xfrm>
            <a:off x="585216" y="1188720"/>
            <a:ext cx="2093976" cy="129844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A91FB66-62D3-4BB2-80D7-052576C61FE1}"/>
              </a:ext>
            </a:extLst>
          </p:cNvPr>
          <p:cNvSpPr>
            <a:spLocks noGrp="1"/>
          </p:cNvSpPr>
          <p:nvPr>
            <p:ph type="body" idx="1"/>
          </p:nvPr>
        </p:nvSpPr>
        <p:spPr>
          <a:xfrm>
            <a:off x="2892286" y="1188719"/>
            <a:ext cx="8461513" cy="4988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307FA1D3-9EB2-469D-8E61-4D74D69E3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Footer Placeholder 3">
            <a:extLst>
              <a:ext uri="{FF2B5EF4-FFF2-40B4-BE49-F238E27FC236}">
                <a16:creationId xmlns:a16="http://schemas.microsoft.com/office/drawing/2014/main" id="{5CFC283F-D9F5-0E17-1CF5-6D5266ABCB98}"/>
              </a:ext>
            </a:extLst>
          </p:cNvPr>
          <p:cNvSpPr>
            <a:spLocks noGrp="1"/>
          </p:cNvSpPr>
          <p:nvPr>
            <p:ph type="ftr" sz="quarter" idx="3"/>
          </p:nvPr>
        </p:nvSpPr>
        <p:spPr>
          <a:xfrm>
            <a:off x="585216" y="182880"/>
            <a:ext cx="2432304" cy="356616"/>
          </a:xfrm>
          <a:prstGeom prst="rect">
            <a:avLst/>
          </a:prstGeom>
        </p:spPr>
        <p:txBody>
          <a:bodyPr vert="horz" lIns="0" tIns="0" rIns="0" bIns="0" rtlCol="0" anchor="ctr"/>
          <a:lstStyle>
            <a:lvl1pPr algn="l">
              <a:defRPr sz="1200" b="1" cap="all" spc="200" baseline="0">
                <a:solidFill>
                  <a:schemeClr val="tx1"/>
                </a:solidFill>
              </a:defRPr>
            </a:lvl1pPr>
          </a:lstStyle>
          <a:p>
            <a:r>
              <a:rPr lang="en-US" dirty="0"/>
              <a:t>BELLOWS COLLEGE</a:t>
            </a:r>
          </a:p>
        </p:txBody>
      </p:sp>
      <p:sp>
        <p:nvSpPr>
          <p:cNvPr id="5" name="Slide Number Placeholder 4">
            <a:extLst>
              <a:ext uri="{FF2B5EF4-FFF2-40B4-BE49-F238E27FC236}">
                <a16:creationId xmlns:a16="http://schemas.microsoft.com/office/drawing/2014/main" id="{7C3E8875-6BEB-943A-C191-A85D7BE82D39}"/>
              </a:ext>
            </a:extLst>
          </p:cNvPr>
          <p:cNvSpPr>
            <a:spLocks noGrp="1"/>
          </p:cNvSpPr>
          <p:nvPr>
            <p:ph type="sldNum" sz="quarter" idx="4"/>
          </p:nvPr>
        </p:nvSpPr>
        <p:spPr>
          <a:xfrm>
            <a:off x="9171432" y="182880"/>
            <a:ext cx="2432304" cy="356616"/>
          </a:xfrm>
          <a:prstGeom prst="rect">
            <a:avLst/>
          </a:prstGeom>
        </p:spPr>
        <p:txBody>
          <a:bodyPr vert="horz" lIns="91440" tIns="45720" rIns="91440" bIns="45720" rtlCol="0" anchor="ctr"/>
          <a:lstStyle>
            <a:lvl1pPr algn="r">
              <a:defRPr sz="1200" b="1">
                <a:solidFill>
                  <a:schemeClr val="tx1"/>
                </a:solidFill>
              </a:defRPr>
            </a:lvl1pPr>
          </a:lstStyle>
          <a:p>
            <a:fld id="{97E7A93B-03D1-40CF-B4D6-CA919F2B8BA7}" type="slidenum">
              <a:rPr lang="en-US" smtClean="0"/>
              <a:pPr/>
              <a:t>‹#›</a:t>
            </a:fld>
            <a:endParaRPr lang="en-US" dirty="0"/>
          </a:p>
        </p:txBody>
      </p:sp>
      <p:cxnSp>
        <p:nvCxnSpPr>
          <p:cNvPr id="6" name="Straight Connector 5">
            <a:extLst>
              <a:ext uri="{FF2B5EF4-FFF2-40B4-BE49-F238E27FC236}">
                <a16:creationId xmlns:a16="http://schemas.microsoft.com/office/drawing/2014/main" id="{5D711B4F-C250-E722-E5CC-7530382FAA85}"/>
              </a:ext>
            </a:extLst>
          </p:cNvPr>
          <p:cNvCxnSpPr/>
          <p:nvPr userDrawn="1"/>
        </p:nvCxnSpPr>
        <p:spPr>
          <a:xfrm>
            <a:off x="0" y="640078"/>
            <a:ext cx="121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27194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6" r:id="rId5"/>
    <p:sldLayoutId id="2147483675" r:id="rId6"/>
    <p:sldLayoutId id="2147483677" r:id="rId7"/>
    <p:sldLayoutId id="2147483678" r:id="rId8"/>
  </p:sldLayoutIdLst>
  <p:hf hdr="0" dt="0"/>
  <p:txStyles>
    <p:title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entraliowaiiba.org/event-details/accountability-clarity-and-peace-new-and-updated-raci-plus-communication"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hyperlink" Target="https://www.thriftbooks.com/a/paul-white/232758/" TargetMode="External"/><Relationship Id="rId4" Type="http://schemas.openxmlformats.org/officeDocument/2006/relationships/hyperlink" Target="https://www.thriftbooks.com/a/gary-chapman/19650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puniaogoodies.blogspot.com/2016/04/product-reviews-versus-sponsored-review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technofaq.org/posts/2015/10/6-different-ways-of-dealing-with-diffuse-and-angry-customers-in-a-bpo-industry/"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https://puniaogoodies.blogspot.com/2016/04/product-reviews-versus-sponsored-review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536DCB-A486-D2E2-B165-919E85CD5DCB}"/>
              </a:ext>
            </a:extLst>
          </p:cNvPr>
          <p:cNvSpPr txBox="1"/>
          <p:nvPr/>
        </p:nvSpPr>
        <p:spPr>
          <a:xfrm>
            <a:off x="662938" y="5470441"/>
            <a:ext cx="39248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SPEAKER:</a:t>
            </a:r>
          </a:p>
          <a:p>
            <a:r>
              <a:rPr lang="en-US" sz="3600" b="1" dirty="0">
                <a:solidFill>
                  <a:schemeClr val="accent2">
                    <a:lumMod val="50000"/>
                  </a:schemeClr>
                </a:solidFill>
              </a:rPr>
              <a:t>THEA SOEHREN</a:t>
            </a:r>
          </a:p>
        </p:txBody>
      </p:sp>
      <p:pic>
        <p:nvPicPr>
          <p:cNvPr id="6" name="Picture 5" descr="A person in a suit&#10;&#10;Description automatically generated">
            <a:extLst>
              <a:ext uri="{FF2B5EF4-FFF2-40B4-BE49-F238E27FC236}">
                <a16:creationId xmlns:a16="http://schemas.microsoft.com/office/drawing/2014/main" id="{06C6FBE0-585E-594A-976C-72B57DA86B11}"/>
              </a:ext>
            </a:extLst>
          </p:cNvPr>
          <p:cNvPicPr>
            <a:picLocks noChangeAspect="1"/>
          </p:cNvPicPr>
          <p:nvPr/>
        </p:nvPicPr>
        <p:blipFill>
          <a:blip r:embed="rId2"/>
          <a:stretch>
            <a:fillRect/>
          </a:stretch>
        </p:blipFill>
        <p:spPr>
          <a:xfrm>
            <a:off x="6943512" y="3978715"/>
            <a:ext cx="2393230" cy="2393230"/>
          </a:xfrm>
          <a:prstGeom prst="rect">
            <a:avLst/>
          </a:prstGeom>
        </p:spPr>
      </p:pic>
      <p:sp>
        <p:nvSpPr>
          <p:cNvPr id="7" name="Text Placeholder 9">
            <a:extLst>
              <a:ext uri="{FF2B5EF4-FFF2-40B4-BE49-F238E27FC236}">
                <a16:creationId xmlns:a16="http://schemas.microsoft.com/office/drawing/2014/main" id="{CFEBB9C3-BE98-89DE-5A52-3382E46AA588}"/>
              </a:ext>
            </a:extLst>
          </p:cNvPr>
          <p:cNvSpPr txBox="1">
            <a:spLocks/>
          </p:cNvSpPr>
          <p:nvPr/>
        </p:nvSpPr>
        <p:spPr>
          <a:xfrm>
            <a:off x="3005983" y="2582672"/>
            <a:ext cx="11328402" cy="4275328"/>
          </a:xfrm>
          <a:prstGeom prst="rect">
            <a:avLst/>
          </a:prstGeom>
        </p:spPr>
        <p:txBody>
          <a:bodyPr vert="horz" lIns="0" tIns="0" rIns="0" bIns="0" rtlCol="0">
            <a:noAutofit/>
          </a:bodyPr>
          <a:lstStyle>
            <a:lvl1pPr marL="0" indent="0" algn="l" defTabSz="914400" rtl="0" eaLnBrk="1" latinLnBrk="0" hangingPunct="1">
              <a:lnSpc>
                <a:spcPct val="75000"/>
              </a:lnSpc>
              <a:spcBef>
                <a:spcPts val="0"/>
              </a:spcBef>
              <a:buFont typeface="Arial" panose="020B0604020202020204" pitchFamily="34" charset="0"/>
              <a:buNone/>
              <a:defRPr sz="10000" b="1" kern="1200" cap="all" spc="-300" baseline="0">
                <a:solidFill>
                  <a:schemeClr val="accent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endParaRPr lang="en-US" sz="1100" b="0" dirty="0">
              <a:solidFill>
                <a:schemeClr val="accent2">
                  <a:lumMod val="50000"/>
                </a:schemeClr>
              </a:solidFill>
              <a:highlight>
                <a:srgbClr val="222322"/>
              </a:highlight>
              <a:latin typeface="Arial" panose="020B0604020202020204" pitchFamily="34" charset="0"/>
              <a:hlinkClick r:id="rId3">
                <a:extLst>
                  <a:ext uri="{A12FA001-AC4F-418D-AE19-62706E023703}">
                    <ahyp:hlinkClr xmlns:ahyp="http://schemas.microsoft.com/office/drawing/2018/hyperlinkcolor" val="tx"/>
                  </a:ext>
                </a:extLst>
              </a:hlinkClick>
            </a:endParaRPr>
          </a:p>
          <a:p>
            <a:pPr fontAlgn="base"/>
            <a:r>
              <a:rPr lang="en-US" sz="3600" dirty="0">
                <a:solidFill>
                  <a:schemeClr val="accent2">
                    <a:lumMod val="50000"/>
                  </a:schemeClr>
                </a:solidFill>
                <a:latin typeface="Arial" panose="020B0604020202020204" pitchFamily="34" charset="0"/>
              </a:rPr>
              <a:t>Accountability, Clarity and Peace – </a:t>
            </a:r>
            <a:r>
              <a:rPr lang="en-US" sz="4400" dirty="0">
                <a:solidFill>
                  <a:schemeClr val="accent2">
                    <a:lumMod val="50000"/>
                  </a:schemeClr>
                </a:solidFill>
                <a:latin typeface="Arial" panose="020B0604020202020204" pitchFamily="34" charset="0"/>
              </a:rPr>
              <a:t> </a:t>
            </a:r>
          </a:p>
          <a:p>
            <a:pPr fontAlgn="base"/>
            <a:r>
              <a:rPr lang="en-US" sz="4400" dirty="0">
                <a:solidFill>
                  <a:schemeClr val="accent2">
                    <a:lumMod val="50000"/>
                  </a:schemeClr>
                </a:solidFill>
                <a:latin typeface="Arial" panose="020B0604020202020204" pitchFamily="34" charset="0"/>
              </a:rPr>
              <a:t>Plus Communication</a:t>
            </a:r>
            <a:endParaRPr lang="en-US" sz="6600" dirty="0">
              <a:solidFill>
                <a:schemeClr val="accent2">
                  <a:lumMod val="50000"/>
                </a:schemeClr>
              </a:solidFill>
            </a:endParaRPr>
          </a:p>
          <a:p>
            <a:endParaRPr lang="en-US" sz="6600" dirty="0">
              <a:solidFill>
                <a:schemeClr val="accent2">
                  <a:lumMod val="50000"/>
                </a:schemeClr>
              </a:solidFill>
            </a:endParaRPr>
          </a:p>
        </p:txBody>
      </p:sp>
      <p:sp>
        <p:nvSpPr>
          <p:cNvPr id="4" name="Text Placeholder 3">
            <a:extLst>
              <a:ext uri="{FF2B5EF4-FFF2-40B4-BE49-F238E27FC236}">
                <a16:creationId xmlns:a16="http://schemas.microsoft.com/office/drawing/2014/main" id="{D2E3EEDF-1661-5731-68B9-0C77A88599FE}"/>
              </a:ext>
            </a:extLst>
          </p:cNvPr>
          <p:cNvSpPr>
            <a:spLocks noGrp="1"/>
          </p:cNvSpPr>
          <p:nvPr>
            <p:ph type="body" sz="quarter" idx="12"/>
          </p:nvPr>
        </p:nvSpPr>
        <p:spPr>
          <a:xfrm>
            <a:off x="533260" y="332223"/>
            <a:ext cx="11328402" cy="2036904"/>
          </a:xfrm>
        </p:spPr>
        <p:txBody>
          <a:bodyPr/>
          <a:lstStyle/>
          <a:p>
            <a:r>
              <a:rPr lang="en-US" b="0" i="0" dirty="0">
                <a:solidFill>
                  <a:srgbClr val="222222"/>
                </a:solidFill>
                <a:effectLst/>
                <a:latin typeface="Posterama" panose="020B0504020200020000" pitchFamily="34" charset="0"/>
                <a:cs typeface="Posterama" panose="020B0504020200020000" pitchFamily="34" charset="0"/>
              </a:rPr>
              <a:t>Enhanced </a:t>
            </a:r>
            <a:r>
              <a:rPr lang="en-US" i="0" dirty="0">
                <a:solidFill>
                  <a:srgbClr val="222222"/>
                </a:solidFill>
                <a:effectLst/>
                <a:latin typeface="Posterama" panose="020B0504020200020000" pitchFamily="34" charset="0"/>
                <a:cs typeface="Posterama" panose="020B0504020200020000" pitchFamily="34" charset="0"/>
              </a:rPr>
              <a:t>R</a:t>
            </a:r>
            <a:r>
              <a:rPr lang="en-US" i="0" dirty="0">
                <a:solidFill>
                  <a:srgbClr val="FF0000"/>
                </a:solidFill>
                <a:effectLst/>
                <a:latin typeface="Posterama" panose="020B0504020200020000" pitchFamily="34" charset="0"/>
                <a:cs typeface="Posterama" panose="020B0504020200020000" pitchFamily="34" charset="0"/>
              </a:rPr>
              <a:t>A</a:t>
            </a:r>
            <a:r>
              <a:rPr lang="en-US" i="0" dirty="0">
                <a:solidFill>
                  <a:srgbClr val="222222"/>
                </a:solidFill>
                <a:effectLst/>
                <a:latin typeface="Posterama" panose="020B0504020200020000" pitchFamily="34" charset="0"/>
                <a:cs typeface="Posterama" panose="020B0504020200020000" pitchFamily="34" charset="0"/>
              </a:rPr>
              <a:t>CI</a:t>
            </a:r>
            <a:r>
              <a:rPr lang="en-US" b="0" i="0" dirty="0">
                <a:solidFill>
                  <a:srgbClr val="222222"/>
                </a:solidFill>
                <a:effectLst/>
                <a:latin typeface="Posterama" panose="020B0504020200020000" pitchFamily="34" charset="0"/>
                <a:cs typeface="Posterama" panose="020B0504020200020000" pitchFamily="34" charset="0"/>
              </a:rPr>
              <a:t> Technique</a:t>
            </a:r>
          </a:p>
          <a:p>
            <a:endParaRPr lang="en-US" dirty="0"/>
          </a:p>
        </p:txBody>
      </p:sp>
    </p:spTree>
    <p:extLst>
      <p:ext uri="{BB962C8B-B14F-4D97-AF65-F5344CB8AC3E}">
        <p14:creationId xmlns:p14="http://schemas.microsoft.com/office/powerpoint/2010/main" val="1135244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10</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a:xfrm>
            <a:off x="585216" y="182880"/>
            <a:ext cx="10707624" cy="356616"/>
          </a:xfrm>
        </p:spPr>
        <p:txBody>
          <a:bodyPr>
            <a:normAutofit fontScale="85000" lnSpcReduction="20000"/>
          </a:bodyPr>
          <a:lstStyle/>
          <a:p>
            <a:r>
              <a:rPr lang="en-US" b="0" i="0" dirty="0">
                <a:solidFill>
                  <a:srgbClr val="4E4E4E"/>
                </a:solidFill>
                <a:effectLst/>
                <a:highlight>
                  <a:srgbClr val="FFFFFF"/>
                </a:highlight>
                <a:latin typeface="IBM Plex Sans" panose="020F0502020204030204" pitchFamily="34" charset="0"/>
              </a:rPr>
              <a:t>International Institute of Business Analysis™ (IIBA®)</a:t>
            </a:r>
          </a:p>
          <a:p>
            <a:r>
              <a:rPr lang="en-US" b="1" i="0" dirty="0">
                <a:solidFill>
                  <a:srgbClr val="4E4E4E"/>
                </a:solidFill>
                <a:effectLst/>
                <a:highlight>
                  <a:srgbClr val="FFFFFF"/>
                </a:highlight>
                <a:latin typeface="IBM Plex Sans" panose="020F0502020204030204" pitchFamily="34" charset="0"/>
              </a:rPr>
              <a:t>A Guide to the Business Analysis Body of Knowledge® (BABOK® Guide)</a:t>
            </a:r>
            <a:endParaRPr lang="en-US" dirty="0"/>
          </a:p>
        </p:txBody>
      </p:sp>
      <p:pic>
        <p:nvPicPr>
          <p:cNvPr id="14" name="Picture 13">
            <a:extLst>
              <a:ext uri="{FF2B5EF4-FFF2-40B4-BE49-F238E27FC236}">
                <a16:creationId xmlns:a16="http://schemas.microsoft.com/office/drawing/2014/main" id="{8F8F32D0-2490-C27F-EFB0-BDB8308BA7D5}"/>
              </a:ext>
            </a:extLst>
          </p:cNvPr>
          <p:cNvPicPr>
            <a:picLocks noChangeAspect="1"/>
          </p:cNvPicPr>
          <p:nvPr/>
        </p:nvPicPr>
        <p:blipFill>
          <a:blip r:embed="rId3"/>
          <a:stretch>
            <a:fillRect/>
          </a:stretch>
        </p:blipFill>
        <p:spPr>
          <a:xfrm>
            <a:off x="585216" y="1056282"/>
            <a:ext cx="9928894" cy="5253078"/>
          </a:xfrm>
          <a:prstGeom prst="rect">
            <a:avLst/>
          </a:prstGeom>
        </p:spPr>
      </p:pic>
    </p:spTree>
    <p:extLst>
      <p:ext uri="{BB962C8B-B14F-4D97-AF65-F5344CB8AC3E}">
        <p14:creationId xmlns:p14="http://schemas.microsoft.com/office/powerpoint/2010/main" val="322229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11</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p:txBody>
          <a:bodyPr/>
          <a:lstStyle/>
          <a:p>
            <a:r>
              <a:rPr lang="en-US" dirty="0"/>
              <a:t>From the BABOK</a:t>
            </a:r>
          </a:p>
        </p:txBody>
      </p:sp>
      <p:pic>
        <p:nvPicPr>
          <p:cNvPr id="14" name="Picture 13">
            <a:extLst>
              <a:ext uri="{FF2B5EF4-FFF2-40B4-BE49-F238E27FC236}">
                <a16:creationId xmlns:a16="http://schemas.microsoft.com/office/drawing/2014/main" id="{8F8F32D0-2490-C27F-EFB0-BDB8308BA7D5}"/>
              </a:ext>
            </a:extLst>
          </p:cNvPr>
          <p:cNvPicPr>
            <a:picLocks noChangeAspect="1"/>
          </p:cNvPicPr>
          <p:nvPr/>
        </p:nvPicPr>
        <p:blipFill rotWithShape="1">
          <a:blip r:embed="rId3"/>
          <a:srcRect b="93211"/>
          <a:stretch/>
        </p:blipFill>
        <p:spPr>
          <a:xfrm>
            <a:off x="585216" y="1056282"/>
            <a:ext cx="9928894" cy="356616"/>
          </a:xfrm>
          <a:prstGeom prst="rect">
            <a:avLst/>
          </a:prstGeom>
        </p:spPr>
      </p:pic>
      <p:pic>
        <p:nvPicPr>
          <p:cNvPr id="3" name="Picture 2">
            <a:extLst>
              <a:ext uri="{FF2B5EF4-FFF2-40B4-BE49-F238E27FC236}">
                <a16:creationId xmlns:a16="http://schemas.microsoft.com/office/drawing/2014/main" id="{1FB9B05A-D8C1-42A5-2C7D-F9EA31C5F227}"/>
              </a:ext>
            </a:extLst>
          </p:cNvPr>
          <p:cNvPicPr>
            <a:picLocks noChangeAspect="1"/>
          </p:cNvPicPr>
          <p:nvPr/>
        </p:nvPicPr>
        <p:blipFill>
          <a:blip r:embed="rId4"/>
          <a:stretch>
            <a:fillRect/>
          </a:stretch>
        </p:blipFill>
        <p:spPr>
          <a:xfrm>
            <a:off x="2619942" y="1576197"/>
            <a:ext cx="6295458" cy="5030343"/>
          </a:xfrm>
          <a:prstGeom prst="rect">
            <a:avLst/>
          </a:prstGeom>
        </p:spPr>
      </p:pic>
      <p:sp>
        <p:nvSpPr>
          <p:cNvPr id="2" name="TextBox 1">
            <a:extLst>
              <a:ext uri="{FF2B5EF4-FFF2-40B4-BE49-F238E27FC236}">
                <a16:creationId xmlns:a16="http://schemas.microsoft.com/office/drawing/2014/main" id="{5E31ACF7-1B72-846F-13C6-B4A328DCADBA}"/>
              </a:ext>
            </a:extLst>
          </p:cNvPr>
          <p:cNvSpPr txBox="1"/>
          <p:nvPr/>
        </p:nvSpPr>
        <p:spPr>
          <a:xfrm>
            <a:off x="9171432" y="1819469"/>
            <a:ext cx="2603801" cy="2308324"/>
          </a:xfrm>
          <a:prstGeom prst="rect">
            <a:avLst/>
          </a:prstGeom>
          <a:noFill/>
        </p:spPr>
        <p:txBody>
          <a:bodyPr wrap="square" rtlCol="0">
            <a:spAutoFit/>
          </a:bodyPr>
          <a:lstStyle/>
          <a:p>
            <a:r>
              <a:rPr lang="en-US" dirty="0"/>
              <a:t>Only two conditions are identified – </a:t>
            </a:r>
          </a:p>
          <a:p>
            <a:endParaRPr lang="en-US" dirty="0"/>
          </a:p>
          <a:p>
            <a:r>
              <a:rPr lang="en-US" dirty="0"/>
              <a:t>either </a:t>
            </a:r>
          </a:p>
          <a:p>
            <a:endParaRPr lang="en-US" dirty="0"/>
          </a:p>
          <a:p>
            <a:r>
              <a:rPr lang="en-US" dirty="0"/>
              <a:t>Does Apply</a:t>
            </a:r>
          </a:p>
          <a:p>
            <a:r>
              <a:rPr lang="en-US" dirty="0"/>
              <a:t>Or</a:t>
            </a:r>
          </a:p>
          <a:p>
            <a:r>
              <a:rPr lang="en-US" dirty="0"/>
              <a:t>Does NOT Apply</a:t>
            </a:r>
          </a:p>
        </p:txBody>
      </p:sp>
    </p:spTree>
    <p:extLst>
      <p:ext uri="{BB962C8B-B14F-4D97-AF65-F5344CB8AC3E}">
        <p14:creationId xmlns:p14="http://schemas.microsoft.com/office/powerpoint/2010/main" val="2176278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12</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p:txBody>
          <a:bodyPr/>
          <a:lstStyle/>
          <a:p>
            <a:r>
              <a:rPr lang="en-US" dirty="0"/>
              <a:t>From the BABOK</a:t>
            </a:r>
          </a:p>
        </p:txBody>
      </p:sp>
      <p:pic>
        <p:nvPicPr>
          <p:cNvPr id="14" name="Picture 13">
            <a:extLst>
              <a:ext uri="{FF2B5EF4-FFF2-40B4-BE49-F238E27FC236}">
                <a16:creationId xmlns:a16="http://schemas.microsoft.com/office/drawing/2014/main" id="{8F8F32D0-2490-C27F-EFB0-BDB8308BA7D5}"/>
              </a:ext>
            </a:extLst>
          </p:cNvPr>
          <p:cNvPicPr>
            <a:picLocks noChangeAspect="1"/>
          </p:cNvPicPr>
          <p:nvPr/>
        </p:nvPicPr>
        <p:blipFill rotWithShape="1">
          <a:blip r:embed="rId3"/>
          <a:srcRect b="93211"/>
          <a:stretch/>
        </p:blipFill>
        <p:spPr>
          <a:xfrm>
            <a:off x="585216" y="1056282"/>
            <a:ext cx="9928894" cy="356616"/>
          </a:xfrm>
          <a:prstGeom prst="rect">
            <a:avLst/>
          </a:prstGeom>
        </p:spPr>
      </p:pic>
      <p:pic>
        <p:nvPicPr>
          <p:cNvPr id="3" name="Picture 2">
            <a:extLst>
              <a:ext uri="{FF2B5EF4-FFF2-40B4-BE49-F238E27FC236}">
                <a16:creationId xmlns:a16="http://schemas.microsoft.com/office/drawing/2014/main" id="{1FB9B05A-D8C1-42A5-2C7D-F9EA31C5F227}"/>
              </a:ext>
            </a:extLst>
          </p:cNvPr>
          <p:cNvPicPr>
            <a:picLocks noChangeAspect="1"/>
          </p:cNvPicPr>
          <p:nvPr/>
        </p:nvPicPr>
        <p:blipFill>
          <a:blip r:embed="rId4"/>
          <a:stretch>
            <a:fillRect/>
          </a:stretch>
        </p:blipFill>
        <p:spPr>
          <a:xfrm>
            <a:off x="2619942" y="1576197"/>
            <a:ext cx="6295458" cy="5030343"/>
          </a:xfrm>
          <a:prstGeom prst="rect">
            <a:avLst/>
          </a:prstGeom>
        </p:spPr>
      </p:pic>
      <p:graphicFrame>
        <p:nvGraphicFramePr>
          <p:cNvPr id="4" name="Table 3">
            <a:extLst>
              <a:ext uri="{FF2B5EF4-FFF2-40B4-BE49-F238E27FC236}">
                <a16:creationId xmlns:a16="http://schemas.microsoft.com/office/drawing/2014/main" id="{4F185DA9-EA51-1838-963B-CCD83AE3482D}"/>
              </a:ext>
            </a:extLst>
          </p:cNvPr>
          <p:cNvGraphicFramePr>
            <a:graphicFrameLocks noGrp="1"/>
          </p:cNvGraphicFramePr>
          <p:nvPr>
            <p:extLst>
              <p:ext uri="{D42A27DB-BD31-4B8C-83A1-F6EECF244321}">
                <p14:modId xmlns:p14="http://schemas.microsoft.com/office/powerpoint/2010/main" val="1214343550"/>
              </p:ext>
            </p:extLst>
          </p:nvPr>
        </p:nvGraphicFramePr>
        <p:xfrm>
          <a:off x="10046525" y="2632032"/>
          <a:ext cx="2700568" cy="1975594"/>
        </p:xfrm>
        <a:graphic>
          <a:graphicData uri="http://schemas.openxmlformats.org/drawingml/2006/table">
            <a:tbl>
              <a:tblPr firstRow="1" bandRow="1">
                <a:tableStyleId>{2D5ABB26-0587-4C30-8999-92F81FD0307C}</a:tableStyleId>
              </a:tblPr>
              <a:tblGrid>
                <a:gridCol w="2700568">
                  <a:extLst>
                    <a:ext uri="{9D8B030D-6E8A-4147-A177-3AD203B41FA5}">
                      <a16:colId xmlns:a16="http://schemas.microsoft.com/office/drawing/2014/main" val="1600740795"/>
                    </a:ext>
                  </a:extLst>
                </a:gridCol>
              </a:tblGrid>
              <a:tr h="1975594">
                <a:tc>
                  <a:txBody>
                    <a:bodyPr/>
                    <a:lstStyle/>
                    <a:p>
                      <a:r>
                        <a:rPr lang="en-US" sz="2800" dirty="0">
                          <a:latin typeface="Aptos Black"/>
                        </a:rPr>
                        <a:t>R</a:t>
                      </a:r>
                      <a:r>
                        <a:rPr lang="en-US" sz="2800" dirty="0">
                          <a:latin typeface="Tahoma"/>
                        </a:rPr>
                        <a:t>esponsible</a:t>
                      </a:r>
                    </a:p>
                    <a:p>
                      <a:r>
                        <a:rPr lang="en-US" sz="2800" dirty="0">
                          <a:solidFill>
                            <a:srgbClr val="C00000"/>
                          </a:solidFill>
                          <a:latin typeface="Aptos Black"/>
                        </a:rPr>
                        <a:t>A</a:t>
                      </a:r>
                      <a:r>
                        <a:rPr lang="en-US" sz="2800" dirty="0">
                          <a:solidFill>
                            <a:srgbClr val="C00000"/>
                          </a:solidFill>
                          <a:latin typeface="Tahoma"/>
                        </a:rPr>
                        <a:t>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C</a:t>
                      </a:r>
                      <a:r>
                        <a:rPr lang="en-US" sz="2800" dirty="0">
                          <a:latin typeface="Tahoma"/>
                        </a:rPr>
                        <a:t>onsulted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I</a:t>
                      </a:r>
                      <a:r>
                        <a:rPr lang="en-US" sz="2800" dirty="0">
                          <a:latin typeface="Tahoma"/>
                        </a:rPr>
                        <a:t>nformed</a:t>
                      </a:r>
                    </a:p>
                  </a:txBody>
                  <a:tcPr/>
                </a:tc>
                <a:extLst>
                  <a:ext uri="{0D108BD9-81ED-4DB2-BD59-A6C34878D82A}">
                    <a16:rowId xmlns:a16="http://schemas.microsoft.com/office/drawing/2014/main" val="1398590470"/>
                  </a:ext>
                </a:extLst>
              </a:tr>
            </a:tbl>
          </a:graphicData>
        </a:graphic>
      </p:graphicFrame>
    </p:spTree>
    <p:extLst>
      <p:ext uri="{BB962C8B-B14F-4D97-AF65-F5344CB8AC3E}">
        <p14:creationId xmlns:p14="http://schemas.microsoft.com/office/powerpoint/2010/main" val="4154036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43307-A98E-9D90-6CCF-D44E5039683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032A374-0B25-D400-BAF5-1693BF1E7E34}"/>
              </a:ext>
            </a:extLst>
          </p:cNvPr>
          <p:cNvSpPr/>
          <p:nvPr/>
        </p:nvSpPr>
        <p:spPr>
          <a:xfrm>
            <a:off x="1" y="660411"/>
            <a:ext cx="7852841" cy="769441"/>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RACI Matrix</a:t>
            </a:r>
          </a:p>
        </p:txBody>
      </p:sp>
      <p:sp>
        <p:nvSpPr>
          <p:cNvPr id="16" name="Slide Number Placeholder 15">
            <a:extLst>
              <a:ext uri="{FF2B5EF4-FFF2-40B4-BE49-F238E27FC236}">
                <a16:creationId xmlns:a16="http://schemas.microsoft.com/office/drawing/2014/main" id="{92FD1779-6A0C-0322-DB23-B267CF9BAF45}"/>
              </a:ext>
            </a:extLst>
          </p:cNvPr>
          <p:cNvSpPr>
            <a:spLocks noGrp="1"/>
          </p:cNvSpPr>
          <p:nvPr>
            <p:ph type="sldNum" sz="quarter" idx="14"/>
          </p:nvPr>
        </p:nvSpPr>
        <p:spPr/>
        <p:txBody>
          <a:bodyPr/>
          <a:lstStyle/>
          <a:p>
            <a:fld id="{97E7A93B-03D1-40CF-B4D6-CA919F2B8BA7}" type="slidenum">
              <a:rPr lang="en-US" smtClean="0"/>
              <a:pPr/>
              <a:t>13</a:t>
            </a:fld>
            <a:endParaRPr lang="en-US" dirty="0"/>
          </a:p>
        </p:txBody>
      </p:sp>
      <p:sp>
        <p:nvSpPr>
          <p:cNvPr id="4" name="Rectangle 3">
            <a:extLst>
              <a:ext uri="{FF2B5EF4-FFF2-40B4-BE49-F238E27FC236}">
                <a16:creationId xmlns:a16="http://schemas.microsoft.com/office/drawing/2014/main" id="{2857BC52-6C10-EC78-9256-8B0A532B860B}"/>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EEFCFAC3-B530-7473-5872-C8398C650F20}"/>
              </a:ext>
            </a:extLst>
          </p:cNvPr>
          <p:cNvSpPr txBox="1">
            <a:spLocks/>
          </p:cNvSpPr>
          <p:nvPr/>
        </p:nvSpPr>
        <p:spPr>
          <a:xfrm>
            <a:off x="3180523" y="182563"/>
            <a:ext cx="5871641"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Meeting level raci</a:t>
            </a:r>
          </a:p>
        </p:txBody>
      </p:sp>
      <p:graphicFrame>
        <p:nvGraphicFramePr>
          <p:cNvPr id="17" name="Table 16">
            <a:extLst>
              <a:ext uri="{FF2B5EF4-FFF2-40B4-BE49-F238E27FC236}">
                <a16:creationId xmlns:a16="http://schemas.microsoft.com/office/drawing/2014/main" id="{DCE4943B-3688-616B-2999-BF7DE203DDFC}"/>
              </a:ext>
            </a:extLst>
          </p:cNvPr>
          <p:cNvGraphicFramePr>
            <a:graphicFrameLocks noGrp="1"/>
          </p:cNvGraphicFramePr>
          <p:nvPr/>
        </p:nvGraphicFramePr>
        <p:xfrm>
          <a:off x="467523" y="2044700"/>
          <a:ext cx="11297640" cy="4251960"/>
        </p:xfrm>
        <a:graphic>
          <a:graphicData uri="http://schemas.openxmlformats.org/drawingml/2006/table">
            <a:tbl>
              <a:tblPr firstRow="1" bandRow="1">
                <a:tableStyleId>{5DA37D80-6434-44D0-A028-1B22A696006F}</a:tableStyleId>
              </a:tblPr>
              <a:tblGrid>
                <a:gridCol w="5694607">
                  <a:extLst>
                    <a:ext uri="{9D8B030D-6E8A-4147-A177-3AD203B41FA5}">
                      <a16:colId xmlns:a16="http://schemas.microsoft.com/office/drawing/2014/main" val="292233780"/>
                    </a:ext>
                  </a:extLst>
                </a:gridCol>
                <a:gridCol w="1264298">
                  <a:extLst>
                    <a:ext uri="{9D8B030D-6E8A-4147-A177-3AD203B41FA5}">
                      <a16:colId xmlns:a16="http://schemas.microsoft.com/office/drawing/2014/main" val="2841596683"/>
                    </a:ext>
                  </a:extLst>
                </a:gridCol>
                <a:gridCol w="951722">
                  <a:extLst>
                    <a:ext uri="{9D8B030D-6E8A-4147-A177-3AD203B41FA5}">
                      <a16:colId xmlns:a16="http://schemas.microsoft.com/office/drawing/2014/main" val="1719434411"/>
                    </a:ext>
                  </a:extLst>
                </a:gridCol>
                <a:gridCol w="1054360">
                  <a:extLst>
                    <a:ext uri="{9D8B030D-6E8A-4147-A177-3AD203B41FA5}">
                      <a16:colId xmlns:a16="http://schemas.microsoft.com/office/drawing/2014/main" val="2433271606"/>
                    </a:ext>
                  </a:extLst>
                </a:gridCol>
                <a:gridCol w="1184987">
                  <a:extLst>
                    <a:ext uri="{9D8B030D-6E8A-4147-A177-3AD203B41FA5}">
                      <a16:colId xmlns:a16="http://schemas.microsoft.com/office/drawing/2014/main" val="878103295"/>
                    </a:ext>
                  </a:extLst>
                </a:gridCol>
                <a:gridCol w="1147666">
                  <a:extLst>
                    <a:ext uri="{9D8B030D-6E8A-4147-A177-3AD203B41FA5}">
                      <a16:colId xmlns:a16="http://schemas.microsoft.com/office/drawing/2014/main" val="4223356960"/>
                    </a:ext>
                  </a:extLst>
                </a:gridCol>
              </a:tblGrid>
              <a:tr h="370840">
                <a:tc>
                  <a:txBody>
                    <a:bodyPr/>
                    <a:lstStyle/>
                    <a:p>
                      <a:pPr algn="ctr"/>
                      <a:r>
                        <a:rPr lang="en-US" u="sng" dirty="0"/>
                        <a:t>Task</a:t>
                      </a:r>
                      <a:endParaRPr lang="en-US" u="sng" dirty="0">
                        <a:highlight>
                          <a:srgbClr val="FFFF00"/>
                        </a:highlight>
                      </a:endParaRPr>
                    </a:p>
                  </a:txBody>
                  <a:tcPr anchor="ctr"/>
                </a:tc>
                <a:tc>
                  <a:txBody>
                    <a:bodyPr/>
                    <a:lstStyle/>
                    <a:p>
                      <a:pPr lvl="0" algn="ctr">
                        <a:buNone/>
                      </a:pPr>
                      <a:r>
                        <a:rPr lang="en-US" sz="1800" b="1" i="0" u="sng" strike="noStrike" noProof="0" dirty="0">
                          <a:solidFill>
                            <a:srgbClr val="000000"/>
                          </a:solidFill>
                          <a:latin typeface="Avenir Next LT Pro"/>
                        </a:rPr>
                        <a:t>John</a:t>
                      </a:r>
                      <a:endParaRPr lang="en-US" sz="1800" b="1" i="0" u="none" strike="noStrike" noProof="0" dirty="0">
                        <a:solidFill>
                          <a:srgbClr val="000000"/>
                        </a:solidFill>
                        <a:latin typeface="Avenir Next LT Pro"/>
                      </a:endParaRPr>
                    </a:p>
                    <a:p>
                      <a:pPr lvl="0" algn="ctr">
                        <a:buNone/>
                      </a:pPr>
                      <a:r>
                        <a:rPr lang="en-US" sz="1200" b="1" i="0" u="sng" strike="noStrike" noProof="0" dirty="0">
                          <a:solidFill>
                            <a:srgbClr val="000000"/>
                          </a:solidFill>
                          <a:latin typeface="Avenir Next LT Pro"/>
                        </a:rPr>
                        <a:t>Product Owner</a:t>
                      </a:r>
                      <a:endParaRPr lang="en-US" dirty="0"/>
                    </a:p>
                  </a:txBody>
                  <a:tcPr/>
                </a:tc>
                <a:tc>
                  <a:txBody>
                    <a:bodyPr/>
                    <a:lstStyle/>
                    <a:p>
                      <a:pPr algn="ctr"/>
                      <a:r>
                        <a:rPr lang="en-US" u="sng" dirty="0"/>
                        <a:t>Beth</a:t>
                      </a:r>
                    </a:p>
                    <a:p>
                      <a:pPr algn="ctr"/>
                      <a:r>
                        <a:rPr lang="en-US" sz="1200" u="sng" dirty="0"/>
                        <a:t>QA Manual Test</a:t>
                      </a:r>
                    </a:p>
                  </a:txBody>
                  <a:tcPr/>
                </a:tc>
                <a:tc>
                  <a:txBody>
                    <a:bodyPr/>
                    <a:lstStyle/>
                    <a:p>
                      <a:pPr algn="ctr"/>
                      <a:r>
                        <a:rPr lang="en-US" u="sng" dirty="0"/>
                        <a:t>Dixon</a:t>
                      </a:r>
                    </a:p>
                    <a:p>
                      <a:pPr algn="ctr"/>
                      <a:r>
                        <a:rPr lang="en-US" sz="1200" u="sng" dirty="0"/>
                        <a:t>UI Designer</a:t>
                      </a:r>
                    </a:p>
                  </a:txBody>
                  <a:tcPr/>
                </a:tc>
                <a:tc>
                  <a:txBody>
                    <a:bodyPr/>
                    <a:lstStyle/>
                    <a:p>
                      <a:pPr algn="ctr"/>
                      <a:r>
                        <a:rPr lang="en-US" u="sng" dirty="0"/>
                        <a:t>Parth</a:t>
                      </a:r>
                    </a:p>
                    <a:p>
                      <a:pPr algn="ctr"/>
                      <a:r>
                        <a:rPr lang="en-US" sz="1200" u="sng" dirty="0"/>
                        <a:t>QA Automated Testing</a:t>
                      </a:r>
                    </a:p>
                  </a:txBody>
                  <a:tcPr/>
                </a:tc>
                <a:tc>
                  <a:txBody>
                    <a:bodyPr/>
                    <a:lstStyle/>
                    <a:p>
                      <a:pPr algn="ctr"/>
                      <a:r>
                        <a:rPr lang="en-US" u="sng" dirty="0"/>
                        <a:t>Andrew</a:t>
                      </a:r>
                    </a:p>
                    <a:p>
                      <a:pPr algn="ctr"/>
                      <a:r>
                        <a:rPr lang="en-US" sz="1200" u="sng" dirty="0"/>
                        <a:t>JAVA Dev</a:t>
                      </a:r>
                    </a:p>
                  </a:txBody>
                  <a:tcPr/>
                </a:tc>
                <a:extLst>
                  <a:ext uri="{0D108BD9-81ED-4DB2-BD59-A6C34878D82A}">
                    <a16:rowId xmlns:a16="http://schemas.microsoft.com/office/drawing/2014/main" val="3043002654"/>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35106333"/>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59602244"/>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15870744"/>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84485453"/>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29107718"/>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29258785"/>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41316845"/>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35215743"/>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09521626"/>
                  </a:ext>
                </a:extLst>
              </a:tr>
            </a:tbl>
          </a:graphicData>
        </a:graphic>
      </p:graphicFrame>
    </p:spTree>
    <p:extLst>
      <p:ext uri="{BB962C8B-B14F-4D97-AF65-F5344CB8AC3E}">
        <p14:creationId xmlns:p14="http://schemas.microsoft.com/office/powerpoint/2010/main" val="3745194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6BBA4-B1A2-ED93-CF0E-D84B899B10B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A1DD092-B731-EBD0-C4B6-6BDB6C9FCFAE}"/>
              </a:ext>
            </a:extLst>
          </p:cNvPr>
          <p:cNvSpPr/>
          <p:nvPr/>
        </p:nvSpPr>
        <p:spPr>
          <a:xfrm>
            <a:off x="1" y="660411"/>
            <a:ext cx="7852841" cy="769441"/>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RACI Matrix</a:t>
            </a:r>
          </a:p>
        </p:txBody>
      </p:sp>
      <p:sp>
        <p:nvSpPr>
          <p:cNvPr id="16" name="Slide Number Placeholder 15">
            <a:extLst>
              <a:ext uri="{FF2B5EF4-FFF2-40B4-BE49-F238E27FC236}">
                <a16:creationId xmlns:a16="http://schemas.microsoft.com/office/drawing/2014/main" id="{C56A07AF-BDFF-48AE-9AF7-652BF599A4A6}"/>
              </a:ext>
            </a:extLst>
          </p:cNvPr>
          <p:cNvSpPr>
            <a:spLocks noGrp="1"/>
          </p:cNvSpPr>
          <p:nvPr>
            <p:ph type="sldNum" sz="quarter" idx="14"/>
          </p:nvPr>
        </p:nvSpPr>
        <p:spPr/>
        <p:txBody>
          <a:bodyPr/>
          <a:lstStyle/>
          <a:p>
            <a:fld id="{97E7A93B-03D1-40CF-B4D6-CA919F2B8BA7}" type="slidenum">
              <a:rPr lang="en-US" smtClean="0"/>
              <a:pPr/>
              <a:t>14</a:t>
            </a:fld>
            <a:endParaRPr lang="en-US" dirty="0"/>
          </a:p>
        </p:txBody>
      </p:sp>
      <p:sp>
        <p:nvSpPr>
          <p:cNvPr id="4" name="Rectangle 3">
            <a:extLst>
              <a:ext uri="{FF2B5EF4-FFF2-40B4-BE49-F238E27FC236}">
                <a16:creationId xmlns:a16="http://schemas.microsoft.com/office/drawing/2014/main" id="{A148B76B-EE42-3C94-9184-B32AA6EDE574}"/>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C300D1F2-B82E-ED10-1C47-786BA9D0FCC6}"/>
              </a:ext>
            </a:extLst>
          </p:cNvPr>
          <p:cNvSpPr txBox="1">
            <a:spLocks/>
          </p:cNvSpPr>
          <p:nvPr/>
        </p:nvSpPr>
        <p:spPr>
          <a:xfrm>
            <a:off x="3180523" y="182563"/>
            <a:ext cx="5871641"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Meeting level raci</a:t>
            </a:r>
          </a:p>
        </p:txBody>
      </p:sp>
      <p:graphicFrame>
        <p:nvGraphicFramePr>
          <p:cNvPr id="17" name="Table 16">
            <a:extLst>
              <a:ext uri="{FF2B5EF4-FFF2-40B4-BE49-F238E27FC236}">
                <a16:creationId xmlns:a16="http://schemas.microsoft.com/office/drawing/2014/main" id="{C673673B-A206-FF13-8BEE-956E75AAD394}"/>
              </a:ext>
            </a:extLst>
          </p:cNvPr>
          <p:cNvGraphicFramePr>
            <a:graphicFrameLocks noGrp="1"/>
          </p:cNvGraphicFramePr>
          <p:nvPr>
            <p:extLst>
              <p:ext uri="{D42A27DB-BD31-4B8C-83A1-F6EECF244321}">
                <p14:modId xmlns:p14="http://schemas.microsoft.com/office/powerpoint/2010/main" val="1836750019"/>
              </p:ext>
            </p:extLst>
          </p:nvPr>
        </p:nvGraphicFramePr>
        <p:xfrm>
          <a:off x="467523" y="2044700"/>
          <a:ext cx="11297640" cy="4251960"/>
        </p:xfrm>
        <a:graphic>
          <a:graphicData uri="http://schemas.openxmlformats.org/drawingml/2006/table">
            <a:tbl>
              <a:tblPr firstRow="1" bandRow="1">
                <a:tableStyleId>{5DA37D80-6434-44D0-A028-1B22A696006F}</a:tableStyleId>
              </a:tblPr>
              <a:tblGrid>
                <a:gridCol w="5694607">
                  <a:extLst>
                    <a:ext uri="{9D8B030D-6E8A-4147-A177-3AD203B41FA5}">
                      <a16:colId xmlns:a16="http://schemas.microsoft.com/office/drawing/2014/main" val="292233780"/>
                    </a:ext>
                  </a:extLst>
                </a:gridCol>
                <a:gridCol w="1264298">
                  <a:extLst>
                    <a:ext uri="{9D8B030D-6E8A-4147-A177-3AD203B41FA5}">
                      <a16:colId xmlns:a16="http://schemas.microsoft.com/office/drawing/2014/main" val="2841596683"/>
                    </a:ext>
                  </a:extLst>
                </a:gridCol>
                <a:gridCol w="951722">
                  <a:extLst>
                    <a:ext uri="{9D8B030D-6E8A-4147-A177-3AD203B41FA5}">
                      <a16:colId xmlns:a16="http://schemas.microsoft.com/office/drawing/2014/main" val="1719434411"/>
                    </a:ext>
                  </a:extLst>
                </a:gridCol>
                <a:gridCol w="1054360">
                  <a:extLst>
                    <a:ext uri="{9D8B030D-6E8A-4147-A177-3AD203B41FA5}">
                      <a16:colId xmlns:a16="http://schemas.microsoft.com/office/drawing/2014/main" val="2433271606"/>
                    </a:ext>
                  </a:extLst>
                </a:gridCol>
                <a:gridCol w="1184987">
                  <a:extLst>
                    <a:ext uri="{9D8B030D-6E8A-4147-A177-3AD203B41FA5}">
                      <a16:colId xmlns:a16="http://schemas.microsoft.com/office/drawing/2014/main" val="878103295"/>
                    </a:ext>
                  </a:extLst>
                </a:gridCol>
                <a:gridCol w="1147666">
                  <a:extLst>
                    <a:ext uri="{9D8B030D-6E8A-4147-A177-3AD203B41FA5}">
                      <a16:colId xmlns:a16="http://schemas.microsoft.com/office/drawing/2014/main" val="4223356960"/>
                    </a:ext>
                  </a:extLst>
                </a:gridCol>
              </a:tblGrid>
              <a:tr h="370840">
                <a:tc>
                  <a:txBody>
                    <a:bodyPr/>
                    <a:lstStyle/>
                    <a:p>
                      <a:pPr algn="ctr"/>
                      <a:r>
                        <a:rPr lang="en-US" u="sng" dirty="0"/>
                        <a:t>Task</a:t>
                      </a:r>
                      <a:endParaRPr lang="en-US" u="sng" dirty="0">
                        <a:highlight>
                          <a:srgbClr val="FFFF00"/>
                        </a:highlight>
                      </a:endParaRPr>
                    </a:p>
                  </a:txBody>
                  <a:tcPr anchor="ctr"/>
                </a:tc>
                <a:tc>
                  <a:txBody>
                    <a:bodyPr/>
                    <a:lstStyle/>
                    <a:p>
                      <a:pPr lvl="0" algn="ctr">
                        <a:buNone/>
                      </a:pPr>
                      <a:r>
                        <a:rPr lang="en-US" sz="1800" b="1" i="0" u="sng" strike="noStrike" noProof="0" dirty="0">
                          <a:solidFill>
                            <a:srgbClr val="000000"/>
                          </a:solidFill>
                          <a:latin typeface="Avenir Next LT Pro"/>
                        </a:rPr>
                        <a:t>John</a:t>
                      </a:r>
                      <a:endParaRPr lang="en-US" sz="1800" b="1" i="0" u="none" strike="noStrike" noProof="0" dirty="0">
                        <a:solidFill>
                          <a:srgbClr val="000000"/>
                        </a:solidFill>
                        <a:latin typeface="Avenir Next LT Pro"/>
                      </a:endParaRPr>
                    </a:p>
                    <a:p>
                      <a:pPr lvl="0" algn="ctr">
                        <a:buNone/>
                      </a:pPr>
                      <a:r>
                        <a:rPr lang="en-US" sz="1200" b="1" i="0" u="sng" strike="noStrike" noProof="0" dirty="0">
                          <a:solidFill>
                            <a:srgbClr val="000000"/>
                          </a:solidFill>
                          <a:latin typeface="Avenir Next LT Pro"/>
                        </a:rPr>
                        <a:t>Product Owner</a:t>
                      </a:r>
                      <a:endParaRPr lang="en-US" dirty="0"/>
                    </a:p>
                  </a:txBody>
                  <a:tcPr/>
                </a:tc>
                <a:tc>
                  <a:txBody>
                    <a:bodyPr/>
                    <a:lstStyle/>
                    <a:p>
                      <a:pPr algn="ctr"/>
                      <a:r>
                        <a:rPr lang="en-US" u="sng" dirty="0"/>
                        <a:t>Beth</a:t>
                      </a:r>
                    </a:p>
                    <a:p>
                      <a:pPr algn="ctr"/>
                      <a:r>
                        <a:rPr lang="en-US" sz="1200" u="sng" dirty="0"/>
                        <a:t>QA Manual Test</a:t>
                      </a:r>
                    </a:p>
                  </a:txBody>
                  <a:tcPr/>
                </a:tc>
                <a:tc>
                  <a:txBody>
                    <a:bodyPr/>
                    <a:lstStyle/>
                    <a:p>
                      <a:pPr algn="ctr"/>
                      <a:r>
                        <a:rPr lang="en-US" u="sng" dirty="0"/>
                        <a:t>Dixon</a:t>
                      </a:r>
                    </a:p>
                    <a:p>
                      <a:pPr algn="ctr"/>
                      <a:r>
                        <a:rPr lang="en-US" sz="1200" u="sng" dirty="0"/>
                        <a:t>UI Designer</a:t>
                      </a:r>
                    </a:p>
                  </a:txBody>
                  <a:tcPr/>
                </a:tc>
                <a:tc>
                  <a:txBody>
                    <a:bodyPr/>
                    <a:lstStyle/>
                    <a:p>
                      <a:pPr algn="ctr"/>
                      <a:r>
                        <a:rPr lang="en-US" u="sng" dirty="0"/>
                        <a:t>Parth</a:t>
                      </a:r>
                    </a:p>
                    <a:p>
                      <a:pPr algn="ctr"/>
                      <a:r>
                        <a:rPr lang="en-US" sz="1200" u="sng" dirty="0"/>
                        <a:t>QA Automated Testing</a:t>
                      </a:r>
                    </a:p>
                  </a:txBody>
                  <a:tcPr/>
                </a:tc>
                <a:tc>
                  <a:txBody>
                    <a:bodyPr/>
                    <a:lstStyle/>
                    <a:p>
                      <a:pPr algn="ctr"/>
                      <a:r>
                        <a:rPr lang="en-US" u="sng" dirty="0"/>
                        <a:t>Andrew</a:t>
                      </a:r>
                    </a:p>
                    <a:p>
                      <a:pPr algn="ctr"/>
                      <a:r>
                        <a:rPr lang="en-US" sz="1200" u="sng" dirty="0"/>
                        <a:t>JAVA Dev</a:t>
                      </a:r>
                    </a:p>
                  </a:txBody>
                  <a:tcPr/>
                </a:tc>
                <a:extLst>
                  <a:ext uri="{0D108BD9-81ED-4DB2-BD59-A6C34878D82A}">
                    <a16:rowId xmlns:a16="http://schemas.microsoft.com/office/drawing/2014/main" val="3043002654"/>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35106333"/>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59602244"/>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15870744"/>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84485453"/>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29107718"/>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29258785"/>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41316845"/>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35215743"/>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09521626"/>
                  </a:ext>
                </a:extLst>
              </a:tr>
            </a:tbl>
          </a:graphicData>
        </a:graphic>
      </p:graphicFrame>
      <p:sp>
        <p:nvSpPr>
          <p:cNvPr id="2" name="Rectangle 1">
            <a:extLst>
              <a:ext uri="{FF2B5EF4-FFF2-40B4-BE49-F238E27FC236}">
                <a16:creationId xmlns:a16="http://schemas.microsoft.com/office/drawing/2014/main" id="{B674C9CF-7656-85BF-2CC0-E55A6181E4D0}"/>
              </a:ext>
            </a:extLst>
          </p:cNvPr>
          <p:cNvSpPr/>
          <p:nvPr/>
        </p:nvSpPr>
        <p:spPr>
          <a:xfrm>
            <a:off x="391886" y="1907177"/>
            <a:ext cx="5756366" cy="4572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819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8503E-F902-31F3-AAAD-2FBBE3A6FBA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A5CEB8A-4CCC-6228-8C72-875E24C33EF9}"/>
              </a:ext>
            </a:extLst>
          </p:cNvPr>
          <p:cNvSpPr/>
          <p:nvPr/>
        </p:nvSpPr>
        <p:spPr>
          <a:xfrm>
            <a:off x="1" y="660411"/>
            <a:ext cx="7852841" cy="769441"/>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RACI Matrix</a:t>
            </a:r>
          </a:p>
        </p:txBody>
      </p:sp>
      <p:sp>
        <p:nvSpPr>
          <p:cNvPr id="16" name="Slide Number Placeholder 15">
            <a:extLst>
              <a:ext uri="{FF2B5EF4-FFF2-40B4-BE49-F238E27FC236}">
                <a16:creationId xmlns:a16="http://schemas.microsoft.com/office/drawing/2014/main" id="{A4B2DA6D-6356-9C88-1C41-A10DFFC57F3C}"/>
              </a:ext>
            </a:extLst>
          </p:cNvPr>
          <p:cNvSpPr>
            <a:spLocks noGrp="1"/>
          </p:cNvSpPr>
          <p:nvPr>
            <p:ph type="sldNum" sz="quarter" idx="14"/>
          </p:nvPr>
        </p:nvSpPr>
        <p:spPr/>
        <p:txBody>
          <a:bodyPr/>
          <a:lstStyle/>
          <a:p>
            <a:fld id="{97E7A93B-03D1-40CF-B4D6-CA919F2B8BA7}" type="slidenum">
              <a:rPr lang="en-US" smtClean="0"/>
              <a:pPr/>
              <a:t>15</a:t>
            </a:fld>
            <a:endParaRPr lang="en-US" dirty="0"/>
          </a:p>
        </p:txBody>
      </p:sp>
      <p:sp>
        <p:nvSpPr>
          <p:cNvPr id="4" name="Rectangle 3">
            <a:extLst>
              <a:ext uri="{FF2B5EF4-FFF2-40B4-BE49-F238E27FC236}">
                <a16:creationId xmlns:a16="http://schemas.microsoft.com/office/drawing/2014/main" id="{DFE494D9-F967-EC5B-9531-FF0E9CB90E74}"/>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8055E25A-33DA-F6E9-E615-4BD0EE32DB3A}"/>
              </a:ext>
            </a:extLst>
          </p:cNvPr>
          <p:cNvSpPr txBox="1">
            <a:spLocks/>
          </p:cNvSpPr>
          <p:nvPr/>
        </p:nvSpPr>
        <p:spPr>
          <a:xfrm>
            <a:off x="3180523" y="182563"/>
            <a:ext cx="5871641"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Meeting level raci</a:t>
            </a:r>
          </a:p>
        </p:txBody>
      </p:sp>
      <p:graphicFrame>
        <p:nvGraphicFramePr>
          <p:cNvPr id="17" name="Table 16">
            <a:extLst>
              <a:ext uri="{FF2B5EF4-FFF2-40B4-BE49-F238E27FC236}">
                <a16:creationId xmlns:a16="http://schemas.microsoft.com/office/drawing/2014/main" id="{2E56BCA2-9A7F-9124-A07D-ADBE3BD91A31}"/>
              </a:ext>
            </a:extLst>
          </p:cNvPr>
          <p:cNvGraphicFramePr>
            <a:graphicFrameLocks noGrp="1"/>
          </p:cNvGraphicFramePr>
          <p:nvPr/>
        </p:nvGraphicFramePr>
        <p:xfrm>
          <a:off x="467523" y="2044700"/>
          <a:ext cx="11297640" cy="4251960"/>
        </p:xfrm>
        <a:graphic>
          <a:graphicData uri="http://schemas.openxmlformats.org/drawingml/2006/table">
            <a:tbl>
              <a:tblPr firstRow="1" bandRow="1">
                <a:tableStyleId>{5DA37D80-6434-44D0-A028-1B22A696006F}</a:tableStyleId>
              </a:tblPr>
              <a:tblGrid>
                <a:gridCol w="5694607">
                  <a:extLst>
                    <a:ext uri="{9D8B030D-6E8A-4147-A177-3AD203B41FA5}">
                      <a16:colId xmlns:a16="http://schemas.microsoft.com/office/drawing/2014/main" val="292233780"/>
                    </a:ext>
                  </a:extLst>
                </a:gridCol>
                <a:gridCol w="1264298">
                  <a:extLst>
                    <a:ext uri="{9D8B030D-6E8A-4147-A177-3AD203B41FA5}">
                      <a16:colId xmlns:a16="http://schemas.microsoft.com/office/drawing/2014/main" val="2841596683"/>
                    </a:ext>
                  </a:extLst>
                </a:gridCol>
                <a:gridCol w="951722">
                  <a:extLst>
                    <a:ext uri="{9D8B030D-6E8A-4147-A177-3AD203B41FA5}">
                      <a16:colId xmlns:a16="http://schemas.microsoft.com/office/drawing/2014/main" val="1719434411"/>
                    </a:ext>
                  </a:extLst>
                </a:gridCol>
                <a:gridCol w="1054360">
                  <a:extLst>
                    <a:ext uri="{9D8B030D-6E8A-4147-A177-3AD203B41FA5}">
                      <a16:colId xmlns:a16="http://schemas.microsoft.com/office/drawing/2014/main" val="2433271606"/>
                    </a:ext>
                  </a:extLst>
                </a:gridCol>
                <a:gridCol w="1184987">
                  <a:extLst>
                    <a:ext uri="{9D8B030D-6E8A-4147-A177-3AD203B41FA5}">
                      <a16:colId xmlns:a16="http://schemas.microsoft.com/office/drawing/2014/main" val="878103295"/>
                    </a:ext>
                  </a:extLst>
                </a:gridCol>
                <a:gridCol w="1147666">
                  <a:extLst>
                    <a:ext uri="{9D8B030D-6E8A-4147-A177-3AD203B41FA5}">
                      <a16:colId xmlns:a16="http://schemas.microsoft.com/office/drawing/2014/main" val="4223356960"/>
                    </a:ext>
                  </a:extLst>
                </a:gridCol>
              </a:tblGrid>
              <a:tr h="370840">
                <a:tc>
                  <a:txBody>
                    <a:bodyPr/>
                    <a:lstStyle/>
                    <a:p>
                      <a:pPr algn="ctr"/>
                      <a:r>
                        <a:rPr lang="en-US" u="sng" dirty="0"/>
                        <a:t>Task</a:t>
                      </a:r>
                      <a:endParaRPr lang="en-US" u="sng" dirty="0">
                        <a:highlight>
                          <a:srgbClr val="FFFF00"/>
                        </a:highlight>
                      </a:endParaRPr>
                    </a:p>
                  </a:txBody>
                  <a:tcPr anchor="ctr"/>
                </a:tc>
                <a:tc>
                  <a:txBody>
                    <a:bodyPr/>
                    <a:lstStyle/>
                    <a:p>
                      <a:pPr lvl="0" algn="ctr">
                        <a:buNone/>
                      </a:pPr>
                      <a:r>
                        <a:rPr lang="en-US" sz="1800" b="1" i="0" u="sng" strike="noStrike" noProof="0" dirty="0">
                          <a:solidFill>
                            <a:srgbClr val="000000"/>
                          </a:solidFill>
                          <a:latin typeface="Avenir Next LT Pro"/>
                        </a:rPr>
                        <a:t>John</a:t>
                      </a:r>
                      <a:endParaRPr lang="en-US" sz="1800" b="1" i="0" u="none" strike="noStrike" noProof="0" dirty="0">
                        <a:solidFill>
                          <a:srgbClr val="000000"/>
                        </a:solidFill>
                        <a:latin typeface="Avenir Next LT Pro"/>
                      </a:endParaRPr>
                    </a:p>
                    <a:p>
                      <a:pPr lvl="0" algn="ctr">
                        <a:buNone/>
                      </a:pPr>
                      <a:r>
                        <a:rPr lang="en-US" sz="1200" b="1" i="0" u="sng" strike="noStrike" noProof="0" dirty="0">
                          <a:solidFill>
                            <a:srgbClr val="000000"/>
                          </a:solidFill>
                          <a:latin typeface="Avenir Next LT Pro"/>
                        </a:rPr>
                        <a:t>Product Owner</a:t>
                      </a:r>
                      <a:endParaRPr lang="en-US" dirty="0"/>
                    </a:p>
                  </a:txBody>
                  <a:tcPr/>
                </a:tc>
                <a:tc>
                  <a:txBody>
                    <a:bodyPr/>
                    <a:lstStyle/>
                    <a:p>
                      <a:pPr algn="ctr"/>
                      <a:r>
                        <a:rPr lang="en-US" u="sng" dirty="0"/>
                        <a:t>Beth</a:t>
                      </a:r>
                    </a:p>
                    <a:p>
                      <a:pPr algn="ctr"/>
                      <a:r>
                        <a:rPr lang="en-US" sz="1200" u="sng" dirty="0"/>
                        <a:t>QA Manual Test</a:t>
                      </a:r>
                    </a:p>
                  </a:txBody>
                  <a:tcPr/>
                </a:tc>
                <a:tc>
                  <a:txBody>
                    <a:bodyPr/>
                    <a:lstStyle/>
                    <a:p>
                      <a:pPr algn="ctr"/>
                      <a:r>
                        <a:rPr lang="en-US" u="sng" dirty="0"/>
                        <a:t>Dixon</a:t>
                      </a:r>
                    </a:p>
                    <a:p>
                      <a:pPr algn="ctr"/>
                      <a:r>
                        <a:rPr lang="en-US" sz="1200" u="sng" dirty="0"/>
                        <a:t>UI Designer</a:t>
                      </a:r>
                    </a:p>
                  </a:txBody>
                  <a:tcPr/>
                </a:tc>
                <a:tc>
                  <a:txBody>
                    <a:bodyPr/>
                    <a:lstStyle/>
                    <a:p>
                      <a:pPr algn="ctr"/>
                      <a:r>
                        <a:rPr lang="en-US" u="sng" dirty="0"/>
                        <a:t>Parth</a:t>
                      </a:r>
                    </a:p>
                    <a:p>
                      <a:pPr algn="ctr"/>
                      <a:r>
                        <a:rPr lang="en-US" sz="1200" u="sng" dirty="0"/>
                        <a:t>QA Automated Testing</a:t>
                      </a:r>
                    </a:p>
                  </a:txBody>
                  <a:tcPr/>
                </a:tc>
                <a:tc>
                  <a:txBody>
                    <a:bodyPr/>
                    <a:lstStyle/>
                    <a:p>
                      <a:pPr algn="ctr"/>
                      <a:r>
                        <a:rPr lang="en-US" u="sng" dirty="0"/>
                        <a:t>Andrew</a:t>
                      </a:r>
                    </a:p>
                    <a:p>
                      <a:pPr algn="ctr"/>
                      <a:r>
                        <a:rPr lang="en-US" sz="1200" u="sng" dirty="0"/>
                        <a:t>JAVA Dev</a:t>
                      </a:r>
                    </a:p>
                  </a:txBody>
                  <a:tcPr/>
                </a:tc>
                <a:extLst>
                  <a:ext uri="{0D108BD9-81ED-4DB2-BD59-A6C34878D82A}">
                    <a16:rowId xmlns:a16="http://schemas.microsoft.com/office/drawing/2014/main" val="3043002654"/>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35106333"/>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59602244"/>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15870744"/>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84485453"/>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29107718"/>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29258785"/>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41316845"/>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35215743"/>
                  </a:ext>
                </a:extLst>
              </a:tr>
              <a:tr h="370840">
                <a:tc>
                  <a:txBody>
                    <a:bodyPr/>
                    <a:lstStyle/>
                    <a:p>
                      <a:endParaRPr lang="en-US" dirty="0"/>
                    </a:p>
                  </a:txBody>
                  <a:tcPr/>
                </a:tc>
                <a:tc>
                  <a:txBody>
                    <a:bodyPr/>
                    <a:lstStyle/>
                    <a:p>
                      <a:pPr lvl="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09521626"/>
                  </a:ext>
                </a:extLst>
              </a:tr>
            </a:tbl>
          </a:graphicData>
        </a:graphic>
      </p:graphicFrame>
      <p:sp>
        <p:nvSpPr>
          <p:cNvPr id="2" name="Rectangle 1">
            <a:extLst>
              <a:ext uri="{FF2B5EF4-FFF2-40B4-BE49-F238E27FC236}">
                <a16:creationId xmlns:a16="http://schemas.microsoft.com/office/drawing/2014/main" id="{BD904A74-BA15-C554-67DC-A185EFAC9711}"/>
              </a:ext>
            </a:extLst>
          </p:cNvPr>
          <p:cNvSpPr/>
          <p:nvPr/>
        </p:nvSpPr>
        <p:spPr>
          <a:xfrm>
            <a:off x="6173981" y="1884680"/>
            <a:ext cx="5756366" cy="45720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297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6BBA4-B1A2-ED93-CF0E-D84B899B10B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A1DD092-B731-EBD0-C4B6-6BDB6C9FCFAE}"/>
              </a:ext>
            </a:extLst>
          </p:cNvPr>
          <p:cNvSpPr/>
          <p:nvPr/>
        </p:nvSpPr>
        <p:spPr>
          <a:xfrm>
            <a:off x="1" y="660411"/>
            <a:ext cx="7852841" cy="769441"/>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RACI Matrix</a:t>
            </a:r>
          </a:p>
        </p:txBody>
      </p:sp>
      <p:sp>
        <p:nvSpPr>
          <p:cNvPr id="16" name="Slide Number Placeholder 15">
            <a:extLst>
              <a:ext uri="{FF2B5EF4-FFF2-40B4-BE49-F238E27FC236}">
                <a16:creationId xmlns:a16="http://schemas.microsoft.com/office/drawing/2014/main" id="{C56A07AF-BDFF-48AE-9AF7-652BF599A4A6}"/>
              </a:ext>
            </a:extLst>
          </p:cNvPr>
          <p:cNvSpPr>
            <a:spLocks noGrp="1"/>
          </p:cNvSpPr>
          <p:nvPr>
            <p:ph type="sldNum" sz="quarter" idx="14"/>
          </p:nvPr>
        </p:nvSpPr>
        <p:spPr/>
        <p:txBody>
          <a:bodyPr/>
          <a:lstStyle/>
          <a:p>
            <a:fld id="{97E7A93B-03D1-40CF-B4D6-CA919F2B8BA7}" type="slidenum">
              <a:rPr lang="en-US" smtClean="0"/>
              <a:pPr/>
              <a:t>16</a:t>
            </a:fld>
            <a:endParaRPr lang="en-US" dirty="0"/>
          </a:p>
        </p:txBody>
      </p:sp>
      <p:sp>
        <p:nvSpPr>
          <p:cNvPr id="4" name="Rectangle 3">
            <a:extLst>
              <a:ext uri="{FF2B5EF4-FFF2-40B4-BE49-F238E27FC236}">
                <a16:creationId xmlns:a16="http://schemas.microsoft.com/office/drawing/2014/main" id="{A148B76B-EE42-3C94-9184-B32AA6EDE574}"/>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C300D1F2-B82E-ED10-1C47-786BA9D0FCC6}"/>
              </a:ext>
            </a:extLst>
          </p:cNvPr>
          <p:cNvSpPr txBox="1">
            <a:spLocks/>
          </p:cNvSpPr>
          <p:nvPr/>
        </p:nvSpPr>
        <p:spPr>
          <a:xfrm>
            <a:off x="3180523" y="182563"/>
            <a:ext cx="5871641"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Meeting level raci</a:t>
            </a:r>
          </a:p>
        </p:txBody>
      </p:sp>
      <p:graphicFrame>
        <p:nvGraphicFramePr>
          <p:cNvPr id="6" name="Table 5">
            <a:extLst>
              <a:ext uri="{FF2B5EF4-FFF2-40B4-BE49-F238E27FC236}">
                <a16:creationId xmlns:a16="http://schemas.microsoft.com/office/drawing/2014/main" id="{158CF88C-7649-705C-9685-7AB5357FC1CE}"/>
              </a:ext>
            </a:extLst>
          </p:cNvPr>
          <p:cNvGraphicFramePr>
            <a:graphicFrameLocks noGrp="1"/>
          </p:cNvGraphicFramePr>
          <p:nvPr>
            <p:extLst>
              <p:ext uri="{D42A27DB-BD31-4B8C-83A1-F6EECF244321}">
                <p14:modId xmlns:p14="http://schemas.microsoft.com/office/powerpoint/2010/main" val="1803231654"/>
              </p:ext>
            </p:extLst>
          </p:nvPr>
        </p:nvGraphicFramePr>
        <p:xfrm>
          <a:off x="10114590" y="704525"/>
          <a:ext cx="3688476" cy="3352800"/>
        </p:xfrm>
        <a:graphic>
          <a:graphicData uri="http://schemas.openxmlformats.org/drawingml/2006/table">
            <a:tbl>
              <a:tblPr firstRow="1" bandRow="1">
                <a:tableStyleId>{2D5ABB26-0587-4C30-8999-92F81FD0307C}</a:tableStyleId>
              </a:tblPr>
              <a:tblGrid>
                <a:gridCol w="3688476">
                  <a:extLst>
                    <a:ext uri="{9D8B030D-6E8A-4147-A177-3AD203B41FA5}">
                      <a16:colId xmlns:a16="http://schemas.microsoft.com/office/drawing/2014/main" val="1600740795"/>
                    </a:ext>
                  </a:extLst>
                </a:gridCol>
              </a:tblGrid>
              <a:tr h="1224584">
                <a:tc>
                  <a:txBody>
                    <a:bodyPr/>
                    <a:lstStyle/>
                    <a:p>
                      <a:r>
                        <a:rPr lang="en-US" sz="2800" dirty="0">
                          <a:latin typeface="Aptos Black"/>
                        </a:rPr>
                        <a:t>R</a:t>
                      </a:r>
                      <a:r>
                        <a:rPr lang="en-US" sz="2800" dirty="0">
                          <a:latin typeface="Tahoma"/>
                        </a:rPr>
                        <a:t>esponsible</a:t>
                      </a:r>
                    </a:p>
                    <a:p>
                      <a:r>
                        <a:rPr lang="en-US" sz="2800" dirty="0">
                          <a:solidFill>
                            <a:srgbClr val="C00000"/>
                          </a:solidFill>
                          <a:latin typeface="Aptos Black"/>
                        </a:rPr>
                        <a:t>A</a:t>
                      </a:r>
                      <a:r>
                        <a:rPr lang="en-US" sz="2800" dirty="0">
                          <a:solidFill>
                            <a:srgbClr val="C00000"/>
                          </a:solidFill>
                          <a:latin typeface="Tahoma"/>
                        </a:rPr>
                        <a:t>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C</a:t>
                      </a:r>
                      <a:r>
                        <a:rPr lang="en-US" sz="2800" dirty="0">
                          <a:latin typeface="Tahoma"/>
                        </a:rPr>
                        <a:t>onsulted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I</a:t>
                      </a:r>
                      <a:r>
                        <a:rPr lang="en-US" sz="2800" dirty="0">
                          <a:latin typeface="Tahoma"/>
                        </a:rPr>
                        <a:t>nformed</a:t>
                      </a:r>
                    </a:p>
                  </a:txBody>
                  <a:tcPr/>
                </a:tc>
                <a:extLst>
                  <a:ext uri="{0D108BD9-81ED-4DB2-BD59-A6C34878D82A}">
                    <a16:rowId xmlns:a16="http://schemas.microsoft.com/office/drawing/2014/main" val="1398590470"/>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074247348"/>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526543522"/>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946826262"/>
                  </a:ext>
                </a:extLst>
              </a:tr>
            </a:tbl>
          </a:graphicData>
        </a:graphic>
      </p:graphicFrame>
      <p:sp>
        <p:nvSpPr>
          <p:cNvPr id="3" name="TextBox 2">
            <a:extLst>
              <a:ext uri="{FF2B5EF4-FFF2-40B4-BE49-F238E27FC236}">
                <a16:creationId xmlns:a16="http://schemas.microsoft.com/office/drawing/2014/main" id="{ACE70503-B55B-5775-02BA-D69A492E6172}"/>
              </a:ext>
            </a:extLst>
          </p:cNvPr>
          <p:cNvSpPr txBox="1"/>
          <p:nvPr/>
        </p:nvSpPr>
        <p:spPr>
          <a:xfrm>
            <a:off x="30480" y="2251552"/>
            <a:ext cx="11849877" cy="4338752"/>
          </a:xfrm>
          <a:prstGeom prst="rect">
            <a:avLst/>
          </a:prstGeom>
          <a:noFill/>
        </p:spPr>
        <p:txBody>
          <a:bodyPr wrap="square">
            <a:spAutoFit/>
          </a:bodyPr>
          <a:lstStyle/>
          <a:p>
            <a:pPr marL="457200" marR="0">
              <a:lnSpc>
                <a:spcPct val="115000"/>
              </a:lnSpc>
              <a:spcBef>
                <a:spcPts val="0"/>
              </a:spcBef>
              <a:spcAft>
                <a:spcPts val="800"/>
              </a:spcAft>
            </a:pP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esponsible – These are the people </a:t>
            </a:r>
            <a:r>
              <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will do the work</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800"/>
              </a:spcAft>
            </a:pPr>
            <a:r>
              <a:rPr lang="en-US" sz="28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a:t>
            </a:r>
            <a:r>
              <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ccountable</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This is the </a:t>
            </a:r>
            <a:r>
              <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ONE person who will be sure the task is completed.</a:t>
            </a:r>
            <a:endParaRPr lang="en-US" sz="28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800"/>
              </a:spcAft>
            </a:pP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onsulted (before the event) - This person </a:t>
            </a:r>
            <a:r>
              <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wants to have a say in some aspect of the event</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it is best to note what specifically they want to be involved so you bring them in at the right time.</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800"/>
              </a:spcAft>
            </a:pP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nformed (after the event) - This person </a:t>
            </a:r>
            <a:r>
              <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wants to be told when some portion of the event has happened </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may want to also receive information about the results) – it is best to note what specific information they desire.</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497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17</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p:txBody>
          <a:bodyPr/>
          <a:lstStyle/>
          <a:p>
            <a:r>
              <a:rPr lang="en-US" dirty="0"/>
              <a:t>Project Level Raci</a:t>
            </a:r>
          </a:p>
        </p:txBody>
      </p:sp>
      <p:pic>
        <p:nvPicPr>
          <p:cNvPr id="8" name="Picture 7">
            <a:extLst>
              <a:ext uri="{FF2B5EF4-FFF2-40B4-BE49-F238E27FC236}">
                <a16:creationId xmlns:a16="http://schemas.microsoft.com/office/drawing/2014/main" id="{88B3D4AA-34A0-2BD0-4D71-97B4E758FBF8}"/>
              </a:ext>
            </a:extLst>
          </p:cNvPr>
          <p:cNvPicPr>
            <a:picLocks noChangeAspect="1"/>
          </p:cNvPicPr>
          <p:nvPr/>
        </p:nvPicPr>
        <p:blipFill>
          <a:blip r:embed="rId3"/>
          <a:stretch>
            <a:fillRect/>
          </a:stretch>
        </p:blipFill>
        <p:spPr>
          <a:xfrm>
            <a:off x="92136" y="685859"/>
            <a:ext cx="9906294" cy="5921763"/>
          </a:xfrm>
          <a:prstGeom prst="rect">
            <a:avLst/>
          </a:prstGeom>
        </p:spPr>
      </p:pic>
      <p:sp>
        <p:nvSpPr>
          <p:cNvPr id="10" name="TextBox 9">
            <a:extLst>
              <a:ext uri="{FF2B5EF4-FFF2-40B4-BE49-F238E27FC236}">
                <a16:creationId xmlns:a16="http://schemas.microsoft.com/office/drawing/2014/main" id="{557983E1-6265-BFC8-8F54-A243B86B2BB2}"/>
              </a:ext>
            </a:extLst>
          </p:cNvPr>
          <p:cNvSpPr txBox="1"/>
          <p:nvPr/>
        </p:nvSpPr>
        <p:spPr>
          <a:xfrm>
            <a:off x="4690404" y="6534834"/>
            <a:ext cx="7501596" cy="369332"/>
          </a:xfrm>
          <a:prstGeom prst="rect">
            <a:avLst/>
          </a:prstGeom>
          <a:noFill/>
        </p:spPr>
        <p:txBody>
          <a:bodyPr wrap="square">
            <a:spAutoFit/>
          </a:bodyPr>
          <a:lstStyle/>
          <a:p>
            <a:r>
              <a:rPr lang="en-US" dirty="0">
                <a:solidFill>
                  <a:schemeClr val="bg1">
                    <a:lumMod val="75000"/>
                  </a:schemeClr>
                </a:solidFill>
              </a:rPr>
              <a:t>https://thedigitalprojectmanager.com/raci-chart-made-simple/</a:t>
            </a:r>
          </a:p>
        </p:txBody>
      </p:sp>
      <p:graphicFrame>
        <p:nvGraphicFramePr>
          <p:cNvPr id="2" name="Table 1">
            <a:extLst>
              <a:ext uri="{FF2B5EF4-FFF2-40B4-BE49-F238E27FC236}">
                <a16:creationId xmlns:a16="http://schemas.microsoft.com/office/drawing/2014/main" id="{E00D47D1-3CB3-1781-F04E-1C9285B855B1}"/>
              </a:ext>
            </a:extLst>
          </p:cNvPr>
          <p:cNvGraphicFramePr>
            <a:graphicFrameLocks noGrp="1"/>
          </p:cNvGraphicFramePr>
          <p:nvPr>
            <p:extLst>
              <p:ext uri="{D42A27DB-BD31-4B8C-83A1-F6EECF244321}">
                <p14:modId xmlns:p14="http://schemas.microsoft.com/office/powerpoint/2010/main" val="728208123"/>
              </p:ext>
            </p:extLst>
          </p:nvPr>
        </p:nvGraphicFramePr>
        <p:xfrm>
          <a:off x="10046525" y="2632032"/>
          <a:ext cx="2700568" cy="1975594"/>
        </p:xfrm>
        <a:graphic>
          <a:graphicData uri="http://schemas.openxmlformats.org/drawingml/2006/table">
            <a:tbl>
              <a:tblPr firstRow="1" bandRow="1">
                <a:tableStyleId>{2D5ABB26-0587-4C30-8999-92F81FD0307C}</a:tableStyleId>
              </a:tblPr>
              <a:tblGrid>
                <a:gridCol w="2700568">
                  <a:extLst>
                    <a:ext uri="{9D8B030D-6E8A-4147-A177-3AD203B41FA5}">
                      <a16:colId xmlns:a16="http://schemas.microsoft.com/office/drawing/2014/main" val="1600740795"/>
                    </a:ext>
                  </a:extLst>
                </a:gridCol>
              </a:tblGrid>
              <a:tr h="1975594">
                <a:tc>
                  <a:txBody>
                    <a:bodyPr/>
                    <a:lstStyle/>
                    <a:p>
                      <a:r>
                        <a:rPr lang="en-US" sz="2800" dirty="0">
                          <a:latin typeface="Aptos Black"/>
                        </a:rPr>
                        <a:t>R</a:t>
                      </a:r>
                      <a:r>
                        <a:rPr lang="en-US" sz="2800" dirty="0">
                          <a:latin typeface="Tahoma"/>
                        </a:rPr>
                        <a:t>esponsible</a:t>
                      </a:r>
                    </a:p>
                    <a:p>
                      <a:r>
                        <a:rPr lang="en-US" sz="2800" dirty="0">
                          <a:solidFill>
                            <a:srgbClr val="C00000"/>
                          </a:solidFill>
                          <a:latin typeface="Aptos Black"/>
                        </a:rPr>
                        <a:t>A</a:t>
                      </a:r>
                      <a:r>
                        <a:rPr lang="en-US" sz="2800" dirty="0">
                          <a:solidFill>
                            <a:srgbClr val="C00000"/>
                          </a:solidFill>
                          <a:latin typeface="Tahoma"/>
                        </a:rPr>
                        <a:t>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C</a:t>
                      </a:r>
                      <a:r>
                        <a:rPr lang="en-US" sz="2800" dirty="0">
                          <a:latin typeface="Tahoma"/>
                        </a:rPr>
                        <a:t>onsulted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I</a:t>
                      </a:r>
                      <a:r>
                        <a:rPr lang="en-US" sz="2800" dirty="0">
                          <a:latin typeface="Tahoma"/>
                        </a:rPr>
                        <a:t>nformed</a:t>
                      </a:r>
                    </a:p>
                  </a:txBody>
                  <a:tcPr/>
                </a:tc>
                <a:extLst>
                  <a:ext uri="{0D108BD9-81ED-4DB2-BD59-A6C34878D82A}">
                    <a16:rowId xmlns:a16="http://schemas.microsoft.com/office/drawing/2014/main" val="1398590470"/>
                  </a:ext>
                </a:extLst>
              </a:tr>
            </a:tbl>
          </a:graphicData>
        </a:graphic>
      </p:graphicFrame>
    </p:spTree>
    <p:extLst>
      <p:ext uri="{BB962C8B-B14F-4D97-AF65-F5344CB8AC3E}">
        <p14:creationId xmlns:p14="http://schemas.microsoft.com/office/powerpoint/2010/main" val="2856997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928A5-13D8-436C-3D03-7D91DBD8FF9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FA90738-CF79-D16E-4B02-446E98F1603D}"/>
              </a:ext>
            </a:extLst>
          </p:cNvPr>
          <p:cNvSpPr>
            <a:spLocks noGrp="1"/>
          </p:cNvSpPr>
          <p:nvPr>
            <p:ph type="sldNum" sz="quarter" idx="14"/>
          </p:nvPr>
        </p:nvSpPr>
        <p:spPr/>
        <p:txBody>
          <a:bodyPr/>
          <a:lstStyle/>
          <a:p>
            <a:fld id="{97E7A93B-03D1-40CF-B4D6-CA919F2B8BA7}" type="slidenum">
              <a:rPr lang="en-US" smtClean="0"/>
              <a:pPr/>
              <a:t>18</a:t>
            </a:fld>
            <a:endParaRPr lang="en-US" dirty="0"/>
          </a:p>
        </p:txBody>
      </p:sp>
      <p:sp>
        <p:nvSpPr>
          <p:cNvPr id="12" name="Text Placeholder 11">
            <a:extLst>
              <a:ext uri="{FF2B5EF4-FFF2-40B4-BE49-F238E27FC236}">
                <a16:creationId xmlns:a16="http://schemas.microsoft.com/office/drawing/2014/main" id="{120E97DA-905B-6CA4-13D9-D42C52D54426}"/>
              </a:ext>
            </a:extLst>
          </p:cNvPr>
          <p:cNvSpPr>
            <a:spLocks noGrp="1"/>
          </p:cNvSpPr>
          <p:nvPr>
            <p:ph type="body" sz="quarter" idx="20"/>
          </p:nvPr>
        </p:nvSpPr>
        <p:spPr/>
        <p:txBody>
          <a:bodyPr/>
          <a:lstStyle/>
          <a:p>
            <a:r>
              <a:rPr lang="en-US" dirty="0"/>
              <a:t>Project Level Raci</a:t>
            </a:r>
          </a:p>
        </p:txBody>
      </p:sp>
      <p:pic>
        <p:nvPicPr>
          <p:cNvPr id="8" name="Picture 7">
            <a:extLst>
              <a:ext uri="{FF2B5EF4-FFF2-40B4-BE49-F238E27FC236}">
                <a16:creationId xmlns:a16="http://schemas.microsoft.com/office/drawing/2014/main" id="{41C0A999-C28A-9CF6-0FC4-F4ED0170092E}"/>
              </a:ext>
            </a:extLst>
          </p:cNvPr>
          <p:cNvPicPr>
            <a:picLocks noChangeAspect="1"/>
          </p:cNvPicPr>
          <p:nvPr/>
        </p:nvPicPr>
        <p:blipFill>
          <a:blip r:embed="rId3"/>
          <a:stretch>
            <a:fillRect/>
          </a:stretch>
        </p:blipFill>
        <p:spPr>
          <a:xfrm>
            <a:off x="92136" y="685859"/>
            <a:ext cx="9906294" cy="5921763"/>
          </a:xfrm>
          <a:prstGeom prst="rect">
            <a:avLst/>
          </a:prstGeom>
        </p:spPr>
      </p:pic>
      <p:sp>
        <p:nvSpPr>
          <p:cNvPr id="10" name="TextBox 9">
            <a:extLst>
              <a:ext uri="{FF2B5EF4-FFF2-40B4-BE49-F238E27FC236}">
                <a16:creationId xmlns:a16="http://schemas.microsoft.com/office/drawing/2014/main" id="{9552D6B4-680C-0D9A-A522-F116CB58DD00}"/>
              </a:ext>
            </a:extLst>
          </p:cNvPr>
          <p:cNvSpPr txBox="1"/>
          <p:nvPr/>
        </p:nvSpPr>
        <p:spPr>
          <a:xfrm>
            <a:off x="4690404" y="6534834"/>
            <a:ext cx="7501596" cy="369332"/>
          </a:xfrm>
          <a:prstGeom prst="rect">
            <a:avLst/>
          </a:prstGeom>
          <a:noFill/>
        </p:spPr>
        <p:txBody>
          <a:bodyPr wrap="square">
            <a:spAutoFit/>
          </a:bodyPr>
          <a:lstStyle/>
          <a:p>
            <a:r>
              <a:rPr lang="en-US" dirty="0">
                <a:solidFill>
                  <a:schemeClr val="bg1">
                    <a:lumMod val="75000"/>
                  </a:schemeClr>
                </a:solidFill>
              </a:rPr>
              <a:t>https://thedigitalprojectmanager.com/raci-chart-made-simple/</a:t>
            </a:r>
          </a:p>
        </p:txBody>
      </p:sp>
      <p:graphicFrame>
        <p:nvGraphicFramePr>
          <p:cNvPr id="2" name="Table 1">
            <a:extLst>
              <a:ext uri="{FF2B5EF4-FFF2-40B4-BE49-F238E27FC236}">
                <a16:creationId xmlns:a16="http://schemas.microsoft.com/office/drawing/2014/main" id="{29814B86-ACEF-974B-07BD-060AFBB25677}"/>
              </a:ext>
            </a:extLst>
          </p:cNvPr>
          <p:cNvGraphicFramePr>
            <a:graphicFrameLocks noGrp="1"/>
          </p:cNvGraphicFramePr>
          <p:nvPr/>
        </p:nvGraphicFramePr>
        <p:xfrm>
          <a:off x="10046525" y="2632032"/>
          <a:ext cx="2700568" cy="1975594"/>
        </p:xfrm>
        <a:graphic>
          <a:graphicData uri="http://schemas.openxmlformats.org/drawingml/2006/table">
            <a:tbl>
              <a:tblPr firstRow="1" bandRow="1">
                <a:tableStyleId>{2D5ABB26-0587-4C30-8999-92F81FD0307C}</a:tableStyleId>
              </a:tblPr>
              <a:tblGrid>
                <a:gridCol w="2700568">
                  <a:extLst>
                    <a:ext uri="{9D8B030D-6E8A-4147-A177-3AD203B41FA5}">
                      <a16:colId xmlns:a16="http://schemas.microsoft.com/office/drawing/2014/main" val="1600740795"/>
                    </a:ext>
                  </a:extLst>
                </a:gridCol>
              </a:tblGrid>
              <a:tr h="1975594">
                <a:tc>
                  <a:txBody>
                    <a:bodyPr/>
                    <a:lstStyle/>
                    <a:p>
                      <a:r>
                        <a:rPr lang="en-US" sz="2800" dirty="0">
                          <a:latin typeface="Aptos Black"/>
                        </a:rPr>
                        <a:t>R</a:t>
                      </a:r>
                      <a:r>
                        <a:rPr lang="en-US" sz="2800" dirty="0">
                          <a:latin typeface="Tahoma"/>
                        </a:rPr>
                        <a:t>esponsible</a:t>
                      </a:r>
                    </a:p>
                    <a:p>
                      <a:r>
                        <a:rPr lang="en-US" sz="2800" dirty="0">
                          <a:solidFill>
                            <a:srgbClr val="C00000"/>
                          </a:solidFill>
                          <a:latin typeface="Aptos Black"/>
                        </a:rPr>
                        <a:t>A</a:t>
                      </a:r>
                      <a:r>
                        <a:rPr lang="en-US" sz="2800" dirty="0">
                          <a:solidFill>
                            <a:srgbClr val="C00000"/>
                          </a:solidFill>
                          <a:latin typeface="Tahoma"/>
                        </a:rPr>
                        <a:t>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C</a:t>
                      </a:r>
                      <a:r>
                        <a:rPr lang="en-US" sz="2800" dirty="0">
                          <a:latin typeface="Tahoma"/>
                        </a:rPr>
                        <a:t>onsulted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I</a:t>
                      </a:r>
                      <a:r>
                        <a:rPr lang="en-US" sz="2800" dirty="0">
                          <a:latin typeface="Tahoma"/>
                        </a:rPr>
                        <a:t>nformed</a:t>
                      </a:r>
                    </a:p>
                  </a:txBody>
                  <a:tcPr/>
                </a:tc>
                <a:extLst>
                  <a:ext uri="{0D108BD9-81ED-4DB2-BD59-A6C34878D82A}">
                    <a16:rowId xmlns:a16="http://schemas.microsoft.com/office/drawing/2014/main" val="1398590470"/>
                  </a:ext>
                </a:extLst>
              </a:tr>
            </a:tbl>
          </a:graphicData>
        </a:graphic>
      </p:graphicFrame>
      <p:sp>
        <p:nvSpPr>
          <p:cNvPr id="3" name="Rectangle 2">
            <a:extLst>
              <a:ext uri="{FF2B5EF4-FFF2-40B4-BE49-F238E27FC236}">
                <a16:creationId xmlns:a16="http://schemas.microsoft.com/office/drawing/2014/main" id="{E41572B3-2BCF-55A0-6B46-E6376A6F240D}"/>
              </a:ext>
            </a:extLst>
          </p:cNvPr>
          <p:cNvSpPr/>
          <p:nvPr/>
        </p:nvSpPr>
        <p:spPr>
          <a:xfrm>
            <a:off x="92136" y="5636526"/>
            <a:ext cx="10389345" cy="53561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14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CE05C-B359-FB40-E1A1-FC05B42E255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9E78569-823F-EB16-F41E-9731A238B619}"/>
              </a:ext>
            </a:extLst>
          </p:cNvPr>
          <p:cNvSpPr/>
          <p:nvPr/>
        </p:nvSpPr>
        <p:spPr>
          <a:xfrm>
            <a:off x="1" y="660411"/>
            <a:ext cx="7852841" cy="1446550"/>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RACI Matrix – </a:t>
            </a:r>
          </a:p>
          <a:p>
            <a:pPr lvl="1"/>
            <a:r>
              <a:rPr lang="en-US" sz="4400" b="1" noProof="1">
                <a:ln w="22225">
                  <a:solidFill>
                    <a:srgbClr val="92D050"/>
                  </a:solidFill>
                  <a:prstDash val="solid"/>
                </a:ln>
                <a:solidFill>
                  <a:srgbClr val="92D050"/>
                </a:solidFill>
                <a:latin typeface="Avenir Next LT Pro Demi" panose="020B0504020202020204" pitchFamily="34" charset="77"/>
              </a:rPr>
              <a:t>Six Critical Stages</a:t>
            </a:r>
          </a:p>
        </p:txBody>
      </p:sp>
      <p:sp>
        <p:nvSpPr>
          <p:cNvPr id="16" name="Slide Number Placeholder 15">
            <a:extLst>
              <a:ext uri="{FF2B5EF4-FFF2-40B4-BE49-F238E27FC236}">
                <a16:creationId xmlns:a16="http://schemas.microsoft.com/office/drawing/2014/main" id="{A64E9EFD-161E-EDDD-7DD4-1F56293AE83D}"/>
              </a:ext>
            </a:extLst>
          </p:cNvPr>
          <p:cNvSpPr>
            <a:spLocks noGrp="1"/>
          </p:cNvSpPr>
          <p:nvPr>
            <p:ph type="sldNum" sz="quarter" idx="14"/>
          </p:nvPr>
        </p:nvSpPr>
        <p:spPr/>
        <p:txBody>
          <a:bodyPr/>
          <a:lstStyle/>
          <a:p>
            <a:fld id="{97E7A93B-03D1-40CF-B4D6-CA919F2B8BA7}" type="slidenum">
              <a:rPr lang="en-US" smtClean="0"/>
              <a:pPr/>
              <a:t>19</a:t>
            </a:fld>
            <a:endParaRPr lang="en-US" dirty="0"/>
          </a:p>
        </p:txBody>
      </p:sp>
      <p:sp>
        <p:nvSpPr>
          <p:cNvPr id="4" name="Rectangle 3">
            <a:extLst>
              <a:ext uri="{FF2B5EF4-FFF2-40B4-BE49-F238E27FC236}">
                <a16:creationId xmlns:a16="http://schemas.microsoft.com/office/drawing/2014/main" id="{61D76717-DED9-D2F9-4614-BCB21A0007DC}"/>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A3815EC4-F010-9F09-E50A-D00061B87835}"/>
              </a:ext>
            </a:extLst>
          </p:cNvPr>
          <p:cNvSpPr txBox="1">
            <a:spLocks/>
          </p:cNvSpPr>
          <p:nvPr/>
        </p:nvSpPr>
        <p:spPr>
          <a:xfrm>
            <a:off x="3180523" y="182563"/>
            <a:ext cx="5871641"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Meeting level raci</a:t>
            </a:r>
          </a:p>
        </p:txBody>
      </p:sp>
      <p:graphicFrame>
        <p:nvGraphicFramePr>
          <p:cNvPr id="6" name="Table 5">
            <a:extLst>
              <a:ext uri="{FF2B5EF4-FFF2-40B4-BE49-F238E27FC236}">
                <a16:creationId xmlns:a16="http://schemas.microsoft.com/office/drawing/2014/main" id="{53599449-C1A9-3CF2-5175-8E6363F8E7A9}"/>
              </a:ext>
            </a:extLst>
          </p:cNvPr>
          <p:cNvGraphicFramePr>
            <a:graphicFrameLocks noGrp="1"/>
          </p:cNvGraphicFramePr>
          <p:nvPr/>
        </p:nvGraphicFramePr>
        <p:xfrm>
          <a:off x="10114590" y="704525"/>
          <a:ext cx="3688476" cy="3352800"/>
        </p:xfrm>
        <a:graphic>
          <a:graphicData uri="http://schemas.openxmlformats.org/drawingml/2006/table">
            <a:tbl>
              <a:tblPr firstRow="1" bandRow="1">
                <a:tableStyleId>{2D5ABB26-0587-4C30-8999-92F81FD0307C}</a:tableStyleId>
              </a:tblPr>
              <a:tblGrid>
                <a:gridCol w="3688476">
                  <a:extLst>
                    <a:ext uri="{9D8B030D-6E8A-4147-A177-3AD203B41FA5}">
                      <a16:colId xmlns:a16="http://schemas.microsoft.com/office/drawing/2014/main" val="1600740795"/>
                    </a:ext>
                  </a:extLst>
                </a:gridCol>
              </a:tblGrid>
              <a:tr h="1224584">
                <a:tc>
                  <a:txBody>
                    <a:bodyPr/>
                    <a:lstStyle/>
                    <a:p>
                      <a:r>
                        <a:rPr lang="en-US" sz="2800" dirty="0">
                          <a:latin typeface="Aptos Black"/>
                        </a:rPr>
                        <a:t>R</a:t>
                      </a:r>
                      <a:r>
                        <a:rPr lang="en-US" sz="2800" dirty="0">
                          <a:latin typeface="Tahoma"/>
                        </a:rPr>
                        <a:t>esponsible</a:t>
                      </a:r>
                    </a:p>
                    <a:p>
                      <a:r>
                        <a:rPr lang="en-US" sz="2800" dirty="0">
                          <a:solidFill>
                            <a:srgbClr val="C00000"/>
                          </a:solidFill>
                          <a:latin typeface="Aptos Black"/>
                        </a:rPr>
                        <a:t>A</a:t>
                      </a:r>
                      <a:r>
                        <a:rPr lang="en-US" sz="2800" dirty="0">
                          <a:solidFill>
                            <a:srgbClr val="C00000"/>
                          </a:solidFill>
                          <a:latin typeface="Tahoma"/>
                        </a:rPr>
                        <a:t>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C</a:t>
                      </a:r>
                      <a:r>
                        <a:rPr lang="en-US" sz="2800" dirty="0">
                          <a:latin typeface="Tahoma"/>
                        </a:rPr>
                        <a:t>onsulted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I</a:t>
                      </a:r>
                      <a:r>
                        <a:rPr lang="en-US" sz="2800" dirty="0">
                          <a:latin typeface="Tahoma"/>
                        </a:rPr>
                        <a:t>nformed</a:t>
                      </a:r>
                    </a:p>
                  </a:txBody>
                  <a:tcPr/>
                </a:tc>
                <a:extLst>
                  <a:ext uri="{0D108BD9-81ED-4DB2-BD59-A6C34878D82A}">
                    <a16:rowId xmlns:a16="http://schemas.microsoft.com/office/drawing/2014/main" val="1398590470"/>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074247348"/>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526543522"/>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946826262"/>
                  </a:ext>
                </a:extLst>
              </a:tr>
            </a:tbl>
          </a:graphicData>
        </a:graphic>
      </p:graphicFrame>
      <p:sp>
        <p:nvSpPr>
          <p:cNvPr id="3" name="TextBox 2">
            <a:extLst>
              <a:ext uri="{FF2B5EF4-FFF2-40B4-BE49-F238E27FC236}">
                <a16:creationId xmlns:a16="http://schemas.microsoft.com/office/drawing/2014/main" id="{B3F5D051-D7C3-2DE9-B869-B322A0EF8B62}"/>
              </a:ext>
            </a:extLst>
          </p:cNvPr>
          <p:cNvSpPr txBox="1"/>
          <p:nvPr/>
        </p:nvSpPr>
        <p:spPr>
          <a:xfrm>
            <a:off x="30480" y="2251552"/>
            <a:ext cx="11849877" cy="3553986"/>
          </a:xfrm>
          <a:prstGeom prst="rect">
            <a:avLst/>
          </a:prstGeom>
          <a:noFill/>
        </p:spPr>
        <p:txBody>
          <a:bodyPr wrap="square">
            <a:spAutoFit/>
          </a:bodyPr>
          <a:lstStyle/>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1 – Planning and Agenda</a:t>
            </a:r>
          </a:p>
          <a:p>
            <a:pPr marL="457200" marR="0">
              <a:lnSpc>
                <a:spcPct val="115000"/>
              </a:lnSpc>
              <a:spcBef>
                <a:spcPts val="0"/>
              </a:spcBef>
              <a:spcAft>
                <a:spcPts val="800"/>
              </a:spcAft>
            </a:pP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Stage 2 – Meeting Beginning</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3 – Conduct Meeting/RACI</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4 – Meeting Wrap up</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5 – Send Out and Post</a:t>
            </a:r>
            <a:endPar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6 – Follow up / Update</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201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73BCF-FDCD-48C9-8074-6192843CC3E5}"/>
              </a:ext>
            </a:extLst>
          </p:cNvPr>
          <p:cNvSpPr>
            <a:spLocks noGrp="1"/>
          </p:cNvSpPr>
          <p:nvPr>
            <p:ph idx="1"/>
          </p:nvPr>
        </p:nvSpPr>
        <p:spPr>
          <a:xfrm>
            <a:off x="582706" y="284182"/>
            <a:ext cx="11460480" cy="4681537"/>
          </a:xfrm>
        </p:spPr>
        <p:txBody>
          <a:bodyPr/>
          <a:lstStyle/>
          <a:p>
            <a:pPr marL="0" indent="0">
              <a:buNone/>
            </a:pPr>
            <a:r>
              <a:rPr lang="en-US" sz="2400" dirty="0">
                <a:solidFill>
                  <a:srgbClr val="F47A20"/>
                </a:solidFill>
              </a:rPr>
              <a:t>Who is Thea Soehren</a:t>
            </a:r>
          </a:p>
        </p:txBody>
      </p:sp>
      <p:sp>
        <p:nvSpPr>
          <p:cNvPr id="10" name="TextBox 9">
            <a:extLst>
              <a:ext uri="{FF2B5EF4-FFF2-40B4-BE49-F238E27FC236}">
                <a16:creationId xmlns:a16="http://schemas.microsoft.com/office/drawing/2014/main" id="{35FD787E-6019-478C-9E15-8952BAF0CB6D}"/>
              </a:ext>
            </a:extLst>
          </p:cNvPr>
          <p:cNvSpPr txBox="1"/>
          <p:nvPr/>
        </p:nvSpPr>
        <p:spPr>
          <a:xfrm>
            <a:off x="305860" y="334197"/>
            <a:ext cx="11886140" cy="5355312"/>
          </a:xfrm>
          <a:prstGeom prst="rect">
            <a:avLst/>
          </a:prstGeom>
          <a:noFill/>
        </p:spPr>
        <p:txBody>
          <a:bodyPr wrap="square">
            <a:spAutoFit/>
          </a:bodyPr>
          <a:lstStyle/>
          <a:p>
            <a:endParaRPr lang="en-US" dirty="0"/>
          </a:p>
          <a:p>
            <a:endParaRPr lang="en-US" dirty="0"/>
          </a:p>
          <a:p>
            <a:r>
              <a:rPr lang="en-US" sz="3200" b="1" dirty="0"/>
              <a:t>Thea Soehren </a:t>
            </a:r>
          </a:p>
          <a:p>
            <a:endParaRPr lang="en-US" sz="1600" b="1" u="sng" dirty="0">
              <a:solidFill>
                <a:srgbClr val="196AD4"/>
              </a:solidFill>
            </a:endParaRPr>
          </a:p>
          <a:p>
            <a:r>
              <a:rPr lang="en-US" sz="2400" b="1" dirty="0"/>
              <a:t>President of the IIBA Tampa Bay, Florida Chapter</a:t>
            </a:r>
          </a:p>
          <a:p>
            <a:r>
              <a:rPr lang="en-US" sz="2400" b="1" dirty="0"/>
              <a:t>And</a:t>
            </a:r>
          </a:p>
          <a:p>
            <a:r>
              <a:rPr lang="en-US" sz="2400" b="1" dirty="0"/>
              <a:t>VP of Career and Professional Development</a:t>
            </a:r>
          </a:p>
          <a:p>
            <a:endParaRPr lang="en-US" sz="2400" b="1" dirty="0"/>
          </a:p>
          <a:p>
            <a:endParaRPr lang="en-US" sz="2400" b="1" dirty="0"/>
          </a:p>
          <a:p>
            <a:r>
              <a:rPr lang="en-US" sz="2400" b="1" dirty="0"/>
              <a:t>Founder of the BA Force Multiplier movement</a:t>
            </a:r>
          </a:p>
          <a:p>
            <a:endParaRPr lang="en-US" sz="2400" b="1" dirty="0"/>
          </a:p>
          <a:p>
            <a:r>
              <a:rPr lang="en-US" sz="2400" b="1" dirty="0"/>
              <a:t>Author of the Business Analysis Body of Knowledge v3</a:t>
            </a:r>
          </a:p>
          <a:p>
            <a:r>
              <a:rPr lang="en-US" sz="2400" b="1" dirty="0"/>
              <a:t>       Business Analysis Bridging the Gap Between Industries</a:t>
            </a:r>
          </a:p>
          <a:p>
            <a:r>
              <a:rPr lang="en-US" sz="2400" b="1" dirty="0"/>
              <a:t>President of the Tampa Bay, Florida Chapter of the IIBA</a:t>
            </a:r>
          </a:p>
          <a:p>
            <a:endParaRPr lang="en-US" dirty="0"/>
          </a:p>
        </p:txBody>
      </p:sp>
      <p:sp>
        <p:nvSpPr>
          <p:cNvPr id="18" name="TextBox 17">
            <a:extLst>
              <a:ext uri="{FF2B5EF4-FFF2-40B4-BE49-F238E27FC236}">
                <a16:creationId xmlns:a16="http://schemas.microsoft.com/office/drawing/2014/main" id="{BC45DD55-6829-4AC5-98CE-1CBD01502C15}"/>
              </a:ext>
            </a:extLst>
          </p:cNvPr>
          <p:cNvSpPr txBox="1"/>
          <p:nvPr/>
        </p:nvSpPr>
        <p:spPr>
          <a:xfrm>
            <a:off x="556300" y="5533185"/>
            <a:ext cx="5756646" cy="923330"/>
          </a:xfrm>
          <a:prstGeom prst="rect">
            <a:avLst/>
          </a:prstGeom>
          <a:noFill/>
        </p:spPr>
        <p:txBody>
          <a:bodyPr wrap="square" rtlCol="0">
            <a:spAutoFit/>
          </a:bodyPr>
          <a:lstStyle/>
          <a:p>
            <a:r>
              <a:rPr lang="en-US" dirty="0">
                <a:latin typeface="Arial Black" panose="020B0A04020102020204" pitchFamily="34" charset="0"/>
              </a:rPr>
              <a:t>Contact Thea through LinkedIn – </a:t>
            </a:r>
          </a:p>
          <a:p>
            <a:r>
              <a:rPr lang="en-US" u="sng" dirty="0">
                <a:solidFill>
                  <a:srgbClr val="196AD4"/>
                </a:solidFill>
              </a:rPr>
              <a:t>https://www.linkedin.com/in/TheaSoehren/</a:t>
            </a:r>
          </a:p>
          <a:p>
            <a:endParaRPr lang="en-US" dirty="0">
              <a:latin typeface="Arial Black" panose="020B0A04020102020204" pitchFamily="34" charset="0"/>
            </a:endParaRPr>
          </a:p>
        </p:txBody>
      </p:sp>
      <p:pic>
        <p:nvPicPr>
          <p:cNvPr id="12" name="Picture 11" descr="A person in a brown jacket&#10;&#10;Description automatically generated">
            <a:extLst>
              <a:ext uri="{FF2B5EF4-FFF2-40B4-BE49-F238E27FC236}">
                <a16:creationId xmlns:a16="http://schemas.microsoft.com/office/drawing/2014/main" id="{4561A76A-ACB5-C83D-06F3-677196BBF437}"/>
              </a:ext>
            </a:extLst>
          </p:cNvPr>
          <p:cNvPicPr>
            <a:picLocks noChangeAspect="1"/>
          </p:cNvPicPr>
          <p:nvPr/>
        </p:nvPicPr>
        <p:blipFill>
          <a:blip r:embed="rId2"/>
          <a:stretch>
            <a:fillRect/>
          </a:stretch>
        </p:blipFill>
        <p:spPr>
          <a:xfrm>
            <a:off x="8792629" y="965291"/>
            <a:ext cx="3040544" cy="3040544"/>
          </a:xfrm>
          <a:prstGeom prst="rect">
            <a:avLst/>
          </a:prstGeom>
        </p:spPr>
      </p:pic>
      <p:pic>
        <p:nvPicPr>
          <p:cNvPr id="8" name="Picture 7" descr="A logo with a person standing in front of a map&#10;&#10;Description automatically generated">
            <a:extLst>
              <a:ext uri="{FF2B5EF4-FFF2-40B4-BE49-F238E27FC236}">
                <a16:creationId xmlns:a16="http://schemas.microsoft.com/office/drawing/2014/main" id="{DAD3AF12-A5D4-1011-8DC3-A70D745672D4}"/>
              </a:ext>
            </a:extLst>
          </p:cNvPr>
          <p:cNvPicPr>
            <a:picLocks noChangeAspect="1"/>
          </p:cNvPicPr>
          <p:nvPr/>
        </p:nvPicPr>
        <p:blipFill>
          <a:blip r:embed="rId3"/>
          <a:stretch>
            <a:fillRect/>
          </a:stretch>
        </p:blipFill>
        <p:spPr>
          <a:xfrm>
            <a:off x="7394360" y="3011853"/>
            <a:ext cx="1188256" cy="1246348"/>
          </a:xfrm>
          <a:prstGeom prst="rect">
            <a:avLst/>
          </a:prstGeom>
        </p:spPr>
      </p:pic>
    </p:spTree>
    <p:extLst>
      <p:ext uri="{BB962C8B-B14F-4D97-AF65-F5344CB8AC3E}">
        <p14:creationId xmlns:p14="http://schemas.microsoft.com/office/powerpoint/2010/main" val="2497018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8AA88-150A-A2D2-4D8A-C8F7899C61A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3854ABB-D50B-8A5C-0072-A05F5DC623A0}"/>
              </a:ext>
            </a:extLst>
          </p:cNvPr>
          <p:cNvSpPr/>
          <p:nvPr/>
        </p:nvSpPr>
        <p:spPr>
          <a:xfrm>
            <a:off x="1" y="660411"/>
            <a:ext cx="7852841" cy="1446550"/>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RACI Matrix – </a:t>
            </a:r>
          </a:p>
          <a:p>
            <a:pPr lvl="1"/>
            <a:r>
              <a:rPr lang="en-US" sz="4400" b="1" noProof="1">
                <a:ln w="22225">
                  <a:solidFill>
                    <a:srgbClr val="92D050"/>
                  </a:solidFill>
                  <a:prstDash val="solid"/>
                </a:ln>
                <a:solidFill>
                  <a:srgbClr val="92D050"/>
                </a:solidFill>
                <a:latin typeface="Avenir Next LT Pro Demi" panose="020B0504020202020204" pitchFamily="34" charset="77"/>
              </a:rPr>
              <a:t>Six Critical Stages</a:t>
            </a:r>
          </a:p>
        </p:txBody>
      </p:sp>
      <p:sp>
        <p:nvSpPr>
          <p:cNvPr id="16" name="Slide Number Placeholder 15">
            <a:extLst>
              <a:ext uri="{FF2B5EF4-FFF2-40B4-BE49-F238E27FC236}">
                <a16:creationId xmlns:a16="http://schemas.microsoft.com/office/drawing/2014/main" id="{75132692-005D-0C8B-AC0D-2975F2027750}"/>
              </a:ext>
            </a:extLst>
          </p:cNvPr>
          <p:cNvSpPr>
            <a:spLocks noGrp="1"/>
          </p:cNvSpPr>
          <p:nvPr>
            <p:ph type="sldNum" sz="quarter" idx="14"/>
          </p:nvPr>
        </p:nvSpPr>
        <p:spPr/>
        <p:txBody>
          <a:bodyPr/>
          <a:lstStyle/>
          <a:p>
            <a:fld id="{97E7A93B-03D1-40CF-B4D6-CA919F2B8BA7}" type="slidenum">
              <a:rPr lang="en-US" smtClean="0"/>
              <a:pPr/>
              <a:t>20</a:t>
            </a:fld>
            <a:endParaRPr lang="en-US" dirty="0"/>
          </a:p>
        </p:txBody>
      </p:sp>
      <p:sp>
        <p:nvSpPr>
          <p:cNvPr id="4" name="Rectangle 3">
            <a:extLst>
              <a:ext uri="{FF2B5EF4-FFF2-40B4-BE49-F238E27FC236}">
                <a16:creationId xmlns:a16="http://schemas.microsoft.com/office/drawing/2014/main" id="{F800DF90-E308-AC64-90B7-64A90D8365A1}"/>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E47C1AFC-44FB-15B0-76F9-B77A1940C657}"/>
              </a:ext>
            </a:extLst>
          </p:cNvPr>
          <p:cNvSpPr txBox="1">
            <a:spLocks/>
          </p:cNvSpPr>
          <p:nvPr/>
        </p:nvSpPr>
        <p:spPr>
          <a:xfrm>
            <a:off x="3180523" y="182563"/>
            <a:ext cx="5871641"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Meeting level raci</a:t>
            </a:r>
          </a:p>
        </p:txBody>
      </p:sp>
      <p:graphicFrame>
        <p:nvGraphicFramePr>
          <p:cNvPr id="6" name="Table 5">
            <a:extLst>
              <a:ext uri="{FF2B5EF4-FFF2-40B4-BE49-F238E27FC236}">
                <a16:creationId xmlns:a16="http://schemas.microsoft.com/office/drawing/2014/main" id="{EDBC8308-64A7-C0F0-087F-4F885AC2ABB4}"/>
              </a:ext>
            </a:extLst>
          </p:cNvPr>
          <p:cNvGraphicFramePr>
            <a:graphicFrameLocks noGrp="1"/>
          </p:cNvGraphicFramePr>
          <p:nvPr/>
        </p:nvGraphicFramePr>
        <p:xfrm>
          <a:off x="10114590" y="704525"/>
          <a:ext cx="3688476" cy="3352800"/>
        </p:xfrm>
        <a:graphic>
          <a:graphicData uri="http://schemas.openxmlformats.org/drawingml/2006/table">
            <a:tbl>
              <a:tblPr firstRow="1" bandRow="1">
                <a:tableStyleId>{2D5ABB26-0587-4C30-8999-92F81FD0307C}</a:tableStyleId>
              </a:tblPr>
              <a:tblGrid>
                <a:gridCol w="3688476">
                  <a:extLst>
                    <a:ext uri="{9D8B030D-6E8A-4147-A177-3AD203B41FA5}">
                      <a16:colId xmlns:a16="http://schemas.microsoft.com/office/drawing/2014/main" val="1600740795"/>
                    </a:ext>
                  </a:extLst>
                </a:gridCol>
              </a:tblGrid>
              <a:tr h="1224584">
                <a:tc>
                  <a:txBody>
                    <a:bodyPr/>
                    <a:lstStyle/>
                    <a:p>
                      <a:r>
                        <a:rPr lang="en-US" sz="2800" dirty="0">
                          <a:latin typeface="Aptos Black"/>
                        </a:rPr>
                        <a:t>R</a:t>
                      </a:r>
                      <a:r>
                        <a:rPr lang="en-US" sz="2800" dirty="0">
                          <a:latin typeface="Tahoma"/>
                        </a:rPr>
                        <a:t>esponsible</a:t>
                      </a:r>
                    </a:p>
                    <a:p>
                      <a:r>
                        <a:rPr lang="en-US" sz="2800" dirty="0">
                          <a:solidFill>
                            <a:srgbClr val="C00000"/>
                          </a:solidFill>
                          <a:latin typeface="Aptos Black"/>
                        </a:rPr>
                        <a:t>A</a:t>
                      </a:r>
                      <a:r>
                        <a:rPr lang="en-US" sz="2800" dirty="0">
                          <a:solidFill>
                            <a:srgbClr val="C00000"/>
                          </a:solidFill>
                          <a:latin typeface="Tahoma"/>
                        </a:rPr>
                        <a:t>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C</a:t>
                      </a:r>
                      <a:r>
                        <a:rPr lang="en-US" sz="2800" dirty="0">
                          <a:latin typeface="Tahoma"/>
                        </a:rPr>
                        <a:t>onsulted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I</a:t>
                      </a:r>
                      <a:r>
                        <a:rPr lang="en-US" sz="2800" dirty="0">
                          <a:latin typeface="Tahoma"/>
                        </a:rPr>
                        <a:t>nformed</a:t>
                      </a:r>
                    </a:p>
                  </a:txBody>
                  <a:tcPr/>
                </a:tc>
                <a:extLst>
                  <a:ext uri="{0D108BD9-81ED-4DB2-BD59-A6C34878D82A}">
                    <a16:rowId xmlns:a16="http://schemas.microsoft.com/office/drawing/2014/main" val="1398590470"/>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074247348"/>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526543522"/>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946826262"/>
                  </a:ext>
                </a:extLst>
              </a:tr>
            </a:tbl>
          </a:graphicData>
        </a:graphic>
      </p:graphicFrame>
      <p:sp>
        <p:nvSpPr>
          <p:cNvPr id="3" name="TextBox 2">
            <a:extLst>
              <a:ext uri="{FF2B5EF4-FFF2-40B4-BE49-F238E27FC236}">
                <a16:creationId xmlns:a16="http://schemas.microsoft.com/office/drawing/2014/main" id="{2101D65E-5980-EFEE-8BE5-1F2D0F1164DE}"/>
              </a:ext>
            </a:extLst>
          </p:cNvPr>
          <p:cNvSpPr txBox="1"/>
          <p:nvPr/>
        </p:nvSpPr>
        <p:spPr>
          <a:xfrm>
            <a:off x="30480" y="2251552"/>
            <a:ext cx="11849877" cy="3553986"/>
          </a:xfrm>
          <a:prstGeom prst="rect">
            <a:avLst/>
          </a:prstGeom>
          <a:noFill/>
        </p:spPr>
        <p:txBody>
          <a:bodyPr wrap="square">
            <a:spAutoFit/>
          </a:bodyPr>
          <a:lstStyle/>
          <a:p>
            <a:pPr marL="457200" marR="0">
              <a:lnSpc>
                <a:spcPct val="115000"/>
              </a:lnSpc>
              <a:spcBef>
                <a:spcPts val="0"/>
              </a:spcBef>
              <a:spcAft>
                <a:spcPts val="800"/>
              </a:spcAft>
            </a:pPr>
            <a:r>
              <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Stage 1 – Planning and Agenda </a:t>
            </a:r>
          </a:p>
          <a:p>
            <a:pPr marL="457200" marR="0">
              <a:lnSpc>
                <a:spcPct val="115000"/>
              </a:lnSpc>
              <a:spcBef>
                <a:spcPts val="0"/>
              </a:spcBef>
              <a:spcAft>
                <a:spcPts val="800"/>
              </a:spcAft>
            </a:pP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Stage 2 – Meeting Beginning</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3 – Conduct Meeting/RACI</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4 – Meeting Wrap up</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5 – Send Out and Post</a:t>
            </a:r>
            <a:endPar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6 – Follow up / Update</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6754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6BBA4-B1A2-ED93-CF0E-D84B899B10B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A1DD092-B731-EBD0-C4B6-6BDB6C9FCFAE}"/>
              </a:ext>
            </a:extLst>
          </p:cNvPr>
          <p:cNvSpPr/>
          <p:nvPr/>
        </p:nvSpPr>
        <p:spPr>
          <a:xfrm>
            <a:off x="0" y="680617"/>
            <a:ext cx="7852841" cy="769441"/>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Let’s Practice</a:t>
            </a:r>
          </a:p>
        </p:txBody>
      </p:sp>
      <p:sp>
        <p:nvSpPr>
          <p:cNvPr id="16" name="Slide Number Placeholder 15">
            <a:extLst>
              <a:ext uri="{FF2B5EF4-FFF2-40B4-BE49-F238E27FC236}">
                <a16:creationId xmlns:a16="http://schemas.microsoft.com/office/drawing/2014/main" id="{C56A07AF-BDFF-48AE-9AF7-652BF599A4A6}"/>
              </a:ext>
            </a:extLst>
          </p:cNvPr>
          <p:cNvSpPr>
            <a:spLocks noGrp="1"/>
          </p:cNvSpPr>
          <p:nvPr>
            <p:ph type="sldNum" sz="quarter" idx="14"/>
          </p:nvPr>
        </p:nvSpPr>
        <p:spPr/>
        <p:txBody>
          <a:bodyPr/>
          <a:lstStyle/>
          <a:p>
            <a:fld id="{97E7A93B-03D1-40CF-B4D6-CA919F2B8BA7}" type="slidenum">
              <a:rPr lang="en-US" smtClean="0"/>
              <a:pPr/>
              <a:t>21</a:t>
            </a:fld>
            <a:endParaRPr lang="en-US" dirty="0"/>
          </a:p>
        </p:txBody>
      </p:sp>
      <p:sp>
        <p:nvSpPr>
          <p:cNvPr id="4" name="Rectangle 3">
            <a:extLst>
              <a:ext uri="{FF2B5EF4-FFF2-40B4-BE49-F238E27FC236}">
                <a16:creationId xmlns:a16="http://schemas.microsoft.com/office/drawing/2014/main" id="{A148B76B-EE42-3C94-9184-B32AA6EDE574}"/>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C300D1F2-B82E-ED10-1C47-786BA9D0FCC6}"/>
              </a:ext>
            </a:extLst>
          </p:cNvPr>
          <p:cNvSpPr txBox="1">
            <a:spLocks/>
          </p:cNvSpPr>
          <p:nvPr/>
        </p:nvSpPr>
        <p:spPr>
          <a:xfrm>
            <a:off x="3180523" y="182563"/>
            <a:ext cx="6251975"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Raci - Everyone On The Same Page With The Same Goal</a:t>
            </a:r>
          </a:p>
        </p:txBody>
      </p:sp>
      <p:sp>
        <p:nvSpPr>
          <p:cNvPr id="2" name="TextBox 1">
            <a:extLst>
              <a:ext uri="{FF2B5EF4-FFF2-40B4-BE49-F238E27FC236}">
                <a16:creationId xmlns:a16="http://schemas.microsoft.com/office/drawing/2014/main" id="{8B641708-DB0E-CD40-F7D9-4D5B0C42459E}"/>
              </a:ext>
            </a:extLst>
          </p:cNvPr>
          <p:cNvSpPr txBox="1"/>
          <p:nvPr/>
        </p:nvSpPr>
        <p:spPr>
          <a:xfrm>
            <a:off x="297068" y="2703175"/>
            <a:ext cx="11562140" cy="3785652"/>
          </a:xfrm>
          <a:prstGeom prst="rect">
            <a:avLst/>
          </a:prstGeom>
          <a:noFill/>
        </p:spPr>
        <p:txBody>
          <a:bodyPr wrap="square" rtlCol="0">
            <a:spAutoFit/>
          </a:bodyPr>
          <a:lstStyle/>
          <a:p>
            <a:r>
              <a:rPr lang="en-US" sz="2000" b="1" dirty="0"/>
              <a:t>Scenario</a:t>
            </a:r>
            <a:r>
              <a:rPr lang="en-US" sz="2000" dirty="0"/>
              <a:t> – We all are in the same company, in the same department.</a:t>
            </a:r>
          </a:p>
          <a:p>
            <a:pPr marL="285750" indent="-285750">
              <a:buFont typeface="+mj-lt"/>
              <a:buAutoNum type="arabicPeriod"/>
            </a:pPr>
            <a:r>
              <a:rPr lang="en-US" sz="2000" dirty="0"/>
              <a:t>The Department outing has been planned for March 21st, for each of us </a:t>
            </a:r>
            <a:r>
              <a:rPr lang="en-US" sz="2000" i="1" dirty="0"/>
              <a:t>and our family members</a:t>
            </a:r>
            <a:r>
              <a:rPr lang="en-US" sz="2000" b="1" dirty="0"/>
              <a:t> </a:t>
            </a:r>
            <a:r>
              <a:rPr lang="en-US" sz="2000" dirty="0"/>
              <a:t>(50 people total – list has been confirmed and all waivers signed and returned to HR).  </a:t>
            </a:r>
          </a:p>
          <a:p>
            <a:pPr marL="285750" indent="-285750">
              <a:buFont typeface="+mj-lt"/>
              <a:buAutoNum type="arabicPeriod"/>
            </a:pPr>
            <a:r>
              <a:rPr lang="en-US" sz="2000" dirty="0"/>
              <a:t>We will meet at the office and be brought back to the office at the end of the day.</a:t>
            </a:r>
          </a:p>
          <a:p>
            <a:pPr marL="285750" indent="-285750">
              <a:buFont typeface="+mj-lt"/>
              <a:buAutoNum type="arabicPeriod"/>
            </a:pPr>
            <a:r>
              <a:rPr lang="en-US" sz="2000" dirty="0"/>
              <a:t>We will depart and return to the employee parking lot (pull out at 9am and arrive back at 5pm).</a:t>
            </a:r>
          </a:p>
          <a:p>
            <a:pPr marL="285750" indent="-285750">
              <a:buFont typeface="+mj-lt"/>
              <a:buAutoNum type="arabicPeriod"/>
            </a:pPr>
            <a:r>
              <a:rPr lang="en-US" sz="2000" dirty="0"/>
              <a:t>The signed contract / destination is </a:t>
            </a:r>
            <a:r>
              <a:rPr lang="en-US" sz="2000" b="1" dirty="0"/>
              <a:t>Cowboy Ranch</a:t>
            </a:r>
            <a:r>
              <a:rPr lang="en-US" sz="2000" dirty="0"/>
              <a:t>, located 30 minutes away from the office.</a:t>
            </a:r>
          </a:p>
          <a:p>
            <a:pPr marL="285750" indent="-285750">
              <a:buFont typeface="+mj-lt"/>
              <a:buAutoNum type="arabicPeriod"/>
            </a:pPr>
            <a:r>
              <a:rPr lang="en-US" sz="2000" dirty="0"/>
              <a:t>The Cowboy Ranch will provide the buildings, restrooms, activities with the horses and cowboys, but no food, games, or anything else. </a:t>
            </a:r>
          </a:p>
          <a:p>
            <a:pPr marL="285750" indent="-285750">
              <a:buFont typeface="+mj-lt"/>
              <a:buAutoNum type="arabicPeriod"/>
            </a:pPr>
            <a:r>
              <a:rPr lang="en-US" sz="2000" dirty="0"/>
              <a:t>The Cowboy Ranch is a large property and a circle drive in front of the main building, and there is shade at the circle drive.  </a:t>
            </a:r>
          </a:p>
          <a:p>
            <a:pPr marL="285750" indent="-285750">
              <a:buFont typeface="+mj-lt"/>
              <a:buAutoNum type="arabicPeriod"/>
            </a:pPr>
            <a:r>
              <a:rPr lang="en-US" sz="2000" dirty="0"/>
              <a:t>We have an unlimited event budget allocated.</a:t>
            </a:r>
          </a:p>
          <a:p>
            <a:pPr marL="285750" indent="-285750">
              <a:buFont typeface="+mj-lt"/>
              <a:buAutoNum type="arabicPeriod"/>
            </a:pPr>
            <a:r>
              <a:rPr lang="en-US" sz="2000" dirty="0"/>
              <a:t>There are no holidays between now and the date of the event.</a:t>
            </a:r>
          </a:p>
        </p:txBody>
      </p:sp>
    </p:spTree>
    <p:extLst>
      <p:ext uri="{BB962C8B-B14F-4D97-AF65-F5344CB8AC3E}">
        <p14:creationId xmlns:p14="http://schemas.microsoft.com/office/powerpoint/2010/main" val="781269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9A908-DDC6-55F2-DC9D-205977E5D633}"/>
            </a:ext>
          </a:extLst>
        </p:cNvPr>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670FC7F2-48FD-9CA8-F14E-60C8089A2643}"/>
              </a:ext>
            </a:extLst>
          </p:cNvPr>
          <p:cNvSpPr>
            <a:spLocks noGrp="1"/>
          </p:cNvSpPr>
          <p:nvPr>
            <p:ph type="sldNum" sz="quarter" idx="14"/>
          </p:nvPr>
        </p:nvSpPr>
        <p:spPr/>
        <p:txBody>
          <a:bodyPr/>
          <a:lstStyle/>
          <a:p>
            <a:fld id="{97E7A93B-03D1-40CF-B4D6-CA919F2B8BA7}" type="slidenum">
              <a:rPr lang="en-US" smtClean="0"/>
              <a:pPr/>
              <a:t>22</a:t>
            </a:fld>
            <a:endParaRPr lang="en-US" dirty="0"/>
          </a:p>
        </p:txBody>
      </p:sp>
      <p:sp>
        <p:nvSpPr>
          <p:cNvPr id="4" name="Rectangle 3">
            <a:extLst>
              <a:ext uri="{FF2B5EF4-FFF2-40B4-BE49-F238E27FC236}">
                <a16:creationId xmlns:a16="http://schemas.microsoft.com/office/drawing/2014/main" id="{EB853D9B-3CAF-1840-01EE-26B65005C989}"/>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087E0F82-BDE6-7493-6E19-A91DC5BE00C0}"/>
              </a:ext>
            </a:extLst>
          </p:cNvPr>
          <p:cNvSpPr txBox="1">
            <a:spLocks/>
          </p:cNvSpPr>
          <p:nvPr/>
        </p:nvSpPr>
        <p:spPr>
          <a:xfrm>
            <a:off x="3180523" y="182563"/>
            <a:ext cx="6251975"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Raci - Everyone On The Same Page With The Same Goal</a:t>
            </a:r>
          </a:p>
        </p:txBody>
      </p:sp>
      <p:pic>
        <p:nvPicPr>
          <p:cNvPr id="1026" name="Picture 2" descr="Image result for cowboy dude ranch">
            <a:extLst>
              <a:ext uri="{FF2B5EF4-FFF2-40B4-BE49-F238E27FC236}">
                <a16:creationId xmlns:a16="http://schemas.microsoft.com/office/drawing/2014/main" id="{1E50CDAA-4EE7-705F-6303-B2241FFB8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38" y="957610"/>
            <a:ext cx="4096336" cy="3429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wboy wagon ride">
            <a:extLst>
              <a:ext uri="{FF2B5EF4-FFF2-40B4-BE49-F238E27FC236}">
                <a16:creationId xmlns:a16="http://schemas.microsoft.com/office/drawing/2014/main" id="{DE3983ED-5E11-3A7D-F062-B3BEC196F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49" y="2544063"/>
            <a:ext cx="3359434" cy="22563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orse lesson">
            <a:extLst>
              <a:ext uri="{FF2B5EF4-FFF2-40B4-BE49-F238E27FC236}">
                <a16:creationId xmlns:a16="http://schemas.microsoft.com/office/drawing/2014/main" id="{9FC8995B-3A60-6A6D-7A02-4EB55BA24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5058" y="3672231"/>
            <a:ext cx="3473088" cy="261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026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0B6E3-0EB3-EA2C-89F4-191ECDA164A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E5A06B8-677B-E208-3B9C-EBB74380073D}"/>
              </a:ext>
            </a:extLst>
          </p:cNvPr>
          <p:cNvSpPr/>
          <p:nvPr/>
        </p:nvSpPr>
        <p:spPr>
          <a:xfrm>
            <a:off x="1" y="660411"/>
            <a:ext cx="7852841" cy="2123658"/>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Keep Everyone On The Same Page</a:t>
            </a:r>
          </a:p>
          <a:p>
            <a:pPr lvl="1"/>
            <a:r>
              <a:rPr lang="en-US" sz="4400" b="1" noProof="1">
                <a:ln w="22225">
                  <a:solidFill>
                    <a:srgbClr val="92D050"/>
                  </a:solidFill>
                  <a:prstDash val="solid"/>
                </a:ln>
                <a:solidFill>
                  <a:srgbClr val="92D050"/>
                </a:solidFill>
                <a:latin typeface="Avenir Next LT Pro Demi" panose="020B0504020202020204" pitchFamily="34" charset="77"/>
              </a:rPr>
              <a:t>Using a RACI Matrix</a:t>
            </a:r>
          </a:p>
        </p:txBody>
      </p:sp>
      <p:sp>
        <p:nvSpPr>
          <p:cNvPr id="16" name="Slide Number Placeholder 15">
            <a:extLst>
              <a:ext uri="{FF2B5EF4-FFF2-40B4-BE49-F238E27FC236}">
                <a16:creationId xmlns:a16="http://schemas.microsoft.com/office/drawing/2014/main" id="{FCBBA9D1-4ECB-3654-472A-68B517BD003A}"/>
              </a:ext>
            </a:extLst>
          </p:cNvPr>
          <p:cNvSpPr>
            <a:spLocks noGrp="1"/>
          </p:cNvSpPr>
          <p:nvPr>
            <p:ph type="sldNum" sz="quarter" idx="14"/>
          </p:nvPr>
        </p:nvSpPr>
        <p:spPr/>
        <p:txBody>
          <a:bodyPr/>
          <a:lstStyle/>
          <a:p>
            <a:fld id="{97E7A93B-03D1-40CF-B4D6-CA919F2B8BA7}" type="slidenum">
              <a:rPr lang="en-US" smtClean="0"/>
              <a:pPr/>
              <a:t>23</a:t>
            </a:fld>
            <a:endParaRPr lang="en-US" dirty="0"/>
          </a:p>
        </p:txBody>
      </p:sp>
      <p:sp>
        <p:nvSpPr>
          <p:cNvPr id="4" name="Rectangle 3">
            <a:extLst>
              <a:ext uri="{FF2B5EF4-FFF2-40B4-BE49-F238E27FC236}">
                <a16:creationId xmlns:a16="http://schemas.microsoft.com/office/drawing/2014/main" id="{FE8A6ECD-71C4-3C3A-E3BE-64B1365B1E83}"/>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29875AA0-4C99-3D93-A37D-E7403E0314E1}"/>
              </a:ext>
            </a:extLst>
          </p:cNvPr>
          <p:cNvSpPr txBox="1">
            <a:spLocks/>
          </p:cNvSpPr>
          <p:nvPr/>
        </p:nvSpPr>
        <p:spPr>
          <a:xfrm>
            <a:off x="3180523" y="182563"/>
            <a:ext cx="6251975"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Raci - Everyone On The Same Page With The Same Goal</a:t>
            </a:r>
          </a:p>
        </p:txBody>
      </p:sp>
      <p:sp>
        <p:nvSpPr>
          <p:cNvPr id="3" name="TextBox 2">
            <a:extLst>
              <a:ext uri="{FF2B5EF4-FFF2-40B4-BE49-F238E27FC236}">
                <a16:creationId xmlns:a16="http://schemas.microsoft.com/office/drawing/2014/main" id="{DCB2AA39-B174-B31F-630E-046A8EB77F88}"/>
              </a:ext>
            </a:extLst>
          </p:cNvPr>
          <p:cNvSpPr txBox="1"/>
          <p:nvPr/>
        </p:nvSpPr>
        <p:spPr>
          <a:xfrm>
            <a:off x="477593" y="2848525"/>
            <a:ext cx="11299878" cy="646331"/>
          </a:xfrm>
          <a:prstGeom prst="rect">
            <a:avLst/>
          </a:prstGeom>
          <a:noFill/>
          <a:ln>
            <a:solidFill>
              <a:schemeClr val="tx1"/>
            </a:solidFill>
          </a:ln>
        </p:spPr>
        <p:txBody>
          <a:bodyPr wrap="square" lIns="91440" tIns="45720" rIns="91440" bIns="45720" rtlCol="0" anchor="t">
            <a:spAutoFit/>
          </a:bodyPr>
          <a:lstStyle/>
          <a:p>
            <a:r>
              <a:rPr lang="en-US" b="1" dirty="0">
                <a:highlight>
                  <a:srgbClr val="FFFF00"/>
                </a:highlight>
              </a:rPr>
              <a:t>GOAL of this Meeting: </a:t>
            </a:r>
            <a:endParaRPr lang="en-US" dirty="0"/>
          </a:p>
          <a:p>
            <a:r>
              <a:rPr lang="en-US" b="1" dirty="0">
                <a:highlight>
                  <a:srgbClr val="FFFF00"/>
                </a:highlight>
              </a:rPr>
              <a:t>SCOPE of this Meeting (In and Out): </a:t>
            </a:r>
            <a:endParaRPr lang="en-US" dirty="0"/>
          </a:p>
        </p:txBody>
      </p:sp>
    </p:spTree>
    <p:extLst>
      <p:ext uri="{BB962C8B-B14F-4D97-AF65-F5344CB8AC3E}">
        <p14:creationId xmlns:p14="http://schemas.microsoft.com/office/powerpoint/2010/main" val="1118261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2795A-CCB0-A9EE-1D64-549B21B255D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9D67AF0-E2D6-482A-6399-77CA926E09EE}"/>
              </a:ext>
            </a:extLst>
          </p:cNvPr>
          <p:cNvSpPr/>
          <p:nvPr/>
        </p:nvSpPr>
        <p:spPr>
          <a:xfrm>
            <a:off x="0" y="680617"/>
            <a:ext cx="7852841" cy="769441"/>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RACI Matrix – Let’s Practice</a:t>
            </a:r>
          </a:p>
        </p:txBody>
      </p:sp>
      <p:sp>
        <p:nvSpPr>
          <p:cNvPr id="16" name="Slide Number Placeholder 15">
            <a:extLst>
              <a:ext uri="{FF2B5EF4-FFF2-40B4-BE49-F238E27FC236}">
                <a16:creationId xmlns:a16="http://schemas.microsoft.com/office/drawing/2014/main" id="{AF59FEDE-1202-4B05-1D5F-59ADE88B26CA}"/>
              </a:ext>
            </a:extLst>
          </p:cNvPr>
          <p:cNvSpPr>
            <a:spLocks noGrp="1"/>
          </p:cNvSpPr>
          <p:nvPr>
            <p:ph type="sldNum" sz="quarter" idx="14"/>
          </p:nvPr>
        </p:nvSpPr>
        <p:spPr/>
        <p:txBody>
          <a:bodyPr/>
          <a:lstStyle/>
          <a:p>
            <a:fld id="{97E7A93B-03D1-40CF-B4D6-CA919F2B8BA7}" type="slidenum">
              <a:rPr lang="en-US" smtClean="0"/>
              <a:pPr/>
              <a:t>24</a:t>
            </a:fld>
            <a:endParaRPr lang="en-US" dirty="0"/>
          </a:p>
        </p:txBody>
      </p:sp>
      <p:sp>
        <p:nvSpPr>
          <p:cNvPr id="4" name="Rectangle 3">
            <a:extLst>
              <a:ext uri="{FF2B5EF4-FFF2-40B4-BE49-F238E27FC236}">
                <a16:creationId xmlns:a16="http://schemas.microsoft.com/office/drawing/2014/main" id="{F3682B66-342B-03D0-051E-AC4BD628CE53}"/>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AF25B240-41B9-E44E-F3FF-9F355BB80776}"/>
              </a:ext>
            </a:extLst>
          </p:cNvPr>
          <p:cNvSpPr txBox="1">
            <a:spLocks/>
          </p:cNvSpPr>
          <p:nvPr/>
        </p:nvSpPr>
        <p:spPr>
          <a:xfrm>
            <a:off x="3180523" y="182563"/>
            <a:ext cx="6251975"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Raci - Everyone On The Same Page With The Same Goal</a:t>
            </a:r>
          </a:p>
        </p:txBody>
      </p:sp>
      <p:graphicFrame>
        <p:nvGraphicFramePr>
          <p:cNvPr id="7" name="Table 6">
            <a:extLst>
              <a:ext uri="{FF2B5EF4-FFF2-40B4-BE49-F238E27FC236}">
                <a16:creationId xmlns:a16="http://schemas.microsoft.com/office/drawing/2014/main" id="{D06EBBDB-1310-BF8C-0216-C161CE030161}"/>
              </a:ext>
            </a:extLst>
          </p:cNvPr>
          <p:cNvGraphicFramePr>
            <a:graphicFrameLocks noGrp="1"/>
          </p:cNvGraphicFramePr>
          <p:nvPr>
            <p:extLst>
              <p:ext uri="{D42A27DB-BD31-4B8C-83A1-F6EECF244321}">
                <p14:modId xmlns:p14="http://schemas.microsoft.com/office/powerpoint/2010/main" val="2081939624"/>
              </p:ext>
            </p:extLst>
          </p:nvPr>
        </p:nvGraphicFramePr>
        <p:xfrm>
          <a:off x="442666" y="1521431"/>
          <a:ext cx="11306668" cy="1299210"/>
        </p:xfrm>
        <a:graphic>
          <a:graphicData uri="http://schemas.openxmlformats.org/drawingml/2006/table">
            <a:tbl>
              <a:tblPr>
                <a:tableStyleId>{793D81CF-94F2-401A-BA57-92F5A7B2D0C5}</a:tableStyleId>
              </a:tblPr>
              <a:tblGrid>
                <a:gridCol w="2784628">
                  <a:extLst>
                    <a:ext uri="{9D8B030D-6E8A-4147-A177-3AD203B41FA5}">
                      <a16:colId xmlns:a16="http://schemas.microsoft.com/office/drawing/2014/main" val="2902728635"/>
                    </a:ext>
                  </a:extLst>
                </a:gridCol>
                <a:gridCol w="8522040">
                  <a:extLst>
                    <a:ext uri="{9D8B030D-6E8A-4147-A177-3AD203B41FA5}">
                      <a16:colId xmlns:a16="http://schemas.microsoft.com/office/drawing/2014/main" val="2868017628"/>
                    </a:ext>
                  </a:extLst>
                </a:gridCol>
              </a:tblGrid>
              <a:tr h="184150">
                <a:tc>
                  <a:txBody>
                    <a:bodyPr/>
                    <a:lstStyle/>
                    <a:p>
                      <a:pPr algn="l" fontAlgn="b"/>
                      <a:r>
                        <a:rPr lang="en-US" sz="1800" b="1" kern="1200" dirty="0">
                          <a:solidFill>
                            <a:schemeClr val="tx1"/>
                          </a:solidFill>
                          <a:highlight>
                            <a:srgbClr val="FFFF00"/>
                          </a:highlight>
                          <a:latin typeface="+mn-lt"/>
                          <a:ea typeface="+mn-ea"/>
                          <a:cs typeface="+mn-cs"/>
                        </a:rPr>
                        <a:t>Goal of this Meeting:</a:t>
                      </a: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Department Outing Friday, </a:t>
                      </a:r>
                      <a:r>
                        <a:rPr lang="en-US" sz="1800" b="0" i="0" kern="1200" dirty="0">
                          <a:solidFill>
                            <a:schemeClr val="dk1"/>
                          </a:solidFill>
                          <a:effectLst/>
                          <a:latin typeface="+mn-lt"/>
                          <a:ea typeface="+mn-ea"/>
                          <a:cs typeface="+mn-cs"/>
                        </a:rPr>
                        <a:t>March 21st, Friday</a:t>
                      </a:r>
                      <a:r>
                        <a:rPr lang="en-US" sz="1600" u="none" strike="noStrike" dirty="0">
                          <a:effectLst/>
                        </a:rPr>
                        <a:t>, 9-5</a:t>
                      </a:r>
                      <a:endParaRPr lang="en-US" sz="16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285194963"/>
                  </a:ext>
                </a:extLst>
              </a:tr>
              <a:tr h="209550">
                <a:tc>
                  <a:txBody>
                    <a:bodyPr/>
                    <a:lstStyle/>
                    <a:p>
                      <a:pPr marL="0" algn="l" defTabSz="914400" rtl="0" eaLnBrk="1" fontAlgn="b" latinLnBrk="0" hangingPunct="1"/>
                      <a:r>
                        <a:rPr lang="en-US" sz="1800" b="1" kern="1200" dirty="0">
                          <a:solidFill>
                            <a:schemeClr val="tx1"/>
                          </a:solidFill>
                          <a:highlight>
                            <a:srgbClr val="FFFF00"/>
                          </a:highlight>
                          <a:latin typeface="+mn-lt"/>
                          <a:ea typeface="+mn-ea"/>
                          <a:cs typeface="+mn-cs"/>
                        </a:rPr>
                        <a:t>Scope of This Meeting:</a:t>
                      </a:r>
                    </a:p>
                  </a:txBody>
                  <a:tcPr marL="6350" marR="6350" marT="6350" marB="0" anchor="b"/>
                </a:tc>
                <a:tc>
                  <a:txBody>
                    <a:bodyPr/>
                    <a:lstStyle/>
                    <a:p>
                      <a:pPr lvl="0" algn="l" fontAlgn="b"/>
                      <a:r>
                        <a:rPr lang="en-US" sz="1600" u="none" strike="noStrike" dirty="0">
                          <a:effectLst/>
                        </a:rPr>
                        <a:t>Determine: Communication, Transportation, Games, Food, </a:t>
                      </a:r>
                      <a:r>
                        <a:rPr lang="en-US" sz="1600" u="none" strike="noStrike" dirty="0">
                          <a:solidFill>
                            <a:srgbClr val="FF0000"/>
                          </a:solidFill>
                          <a:effectLst/>
                        </a:rPr>
                        <a:t>What Else?</a:t>
                      </a:r>
                      <a:endParaRPr lang="en-US" sz="1600" b="0" i="0" u="none" strike="noStrike" dirty="0">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862058990"/>
                  </a:ext>
                </a:extLst>
              </a:tr>
              <a:tr h="32378">
                <a:tc>
                  <a:txBody>
                    <a:bodyPr/>
                    <a:lstStyle/>
                    <a:p>
                      <a:pPr marL="0" algn="l" defTabSz="914400" rtl="0" eaLnBrk="1" fontAlgn="b" latinLnBrk="0" hangingPunct="1"/>
                      <a:r>
                        <a:rPr lang="en-US" sz="1800" b="1" kern="1200" dirty="0">
                          <a:solidFill>
                            <a:schemeClr val="tx1"/>
                          </a:solidFill>
                          <a:highlight>
                            <a:srgbClr val="FFFF00"/>
                          </a:highlight>
                          <a:latin typeface="+mn-lt"/>
                          <a:ea typeface="+mn-ea"/>
                          <a:cs typeface="+mn-cs"/>
                        </a:rPr>
                        <a:t>Out of Scope:</a:t>
                      </a:r>
                    </a:p>
                  </a:txBody>
                  <a:tcPr marL="6350" marR="6350" marT="6350" marB="0" anchor="ctr"/>
                </a:tc>
                <a:tc>
                  <a:txBody>
                    <a:bodyPr/>
                    <a:lstStyle/>
                    <a:p>
                      <a:pPr lvl="0" algn="l" fontAlgn="b"/>
                      <a:r>
                        <a:rPr lang="en-US" sz="1600" u="none" strike="noStrike" dirty="0">
                          <a:effectLst/>
                        </a:rPr>
                        <a:t>50 people (list confirmed and participant waivers signed &amp; received), Destination Identified and paid, Event Budget Allocated: Unlimited, Date/Time 03/21, 9-5, Leaving from and returning to office (employee parking lot)</a:t>
                      </a:r>
                      <a:endParaRPr lang="en-US" sz="16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53301414"/>
                  </a:ext>
                </a:extLst>
              </a:tr>
            </a:tbl>
          </a:graphicData>
        </a:graphic>
      </p:graphicFrame>
      <p:sp>
        <p:nvSpPr>
          <p:cNvPr id="3" name="TextBox 2">
            <a:extLst>
              <a:ext uri="{FF2B5EF4-FFF2-40B4-BE49-F238E27FC236}">
                <a16:creationId xmlns:a16="http://schemas.microsoft.com/office/drawing/2014/main" id="{306AA526-E33C-ADB2-D34D-1E8D6B551621}"/>
              </a:ext>
            </a:extLst>
          </p:cNvPr>
          <p:cNvSpPr txBox="1"/>
          <p:nvPr/>
        </p:nvSpPr>
        <p:spPr>
          <a:xfrm>
            <a:off x="442666" y="2892014"/>
            <a:ext cx="11580801" cy="4093428"/>
          </a:xfrm>
          <a:prstGeom prst="rect">
            <a:avLst/>
          </a:prstGeom>
          <a:noFill/>
        </p:spPr>
        <p:txBody>
          <a:bodyPr wrap="square" rtlCol="0">
            <a:spAutoFit/>
          </a:bodyPr>
          <a:lstStyle/>
          <a:p>
            <a:r>
              <a:rPr lang="en-US" sz="2000" b="1" dirty="0"/>
              <a:t>Scenario</a:t>
            </a:r>
            <a:r>
              <a:rPr lang="en-US" sz="2000" dirty="0"/>
              <a:t> – We all are in the same company, in the same department.</a:t>
            </a:r>
          </a:p>
          <a:p>
            <a:pPr marL="285750" indent="-285750">
              <a:buFont typeface="+mj-lt"/>
              <a:buAutoNum type="arabicPeriod"/>
            </a:pPr>
            <a:r>
              <a:rPr lang="en-US" sz="2000" dirty="0"/>
              <a:t>The Department outing has been planned for March 21st, for each of us </a:t>
            </a:r>
            <a:r>
              <a:rPr lang="en-US" sz="2000" i="1" dirty="0"/>
              <a:t>and our family members</a:t>
            </a:r>
            <a:r>
              <a:rPr lang="en-US" sz="2000" b="1" dirty="0"/>
              <a:t> </a:t>
            </a:r>
            <a:r>
              <a:rPr lang="en-US" sz="2000" dirty="0"/>
              <a:t>(50 people total – list has been confirmed and all waivers signed and returned to HR).  </a:t>
            </a:r>
          </a:p>
          <a:p>
            <a:pPr marL="285750" indent="-285750">
              <a:buFont typeface="+mj-lt"/>
              <a:buAutoNum type="arabicPeriod"/>
            </a:pPr>
            <a:r>
              <a:rPr lang="en-US" sz="2000" dirty="0"/>
              <a:t>We will meet at the office and be brought back to the office at the end of the day.</a:t>
            </a:r>
          </a:p>
          <a:p>
            <a:pPr marL="285750" indent="-285750">
              <a:buFont typeface="+mj-lt"/>
              <a:buAutoNum type="arabicPeriod"/>
            </a:pPr>
            <a:r>
              <a:rPr lang="en-US" sz="2000" dirty="0"/>
              <a:t>We will depart and return to the employee parking lot (pull out at 9am and arrive back at 5pm).</a:t>
            </a:r>
          </a:p>
          <a:p>
            <a:pPr marL="285750" indent="-285750">
              <a:buFont typeface="+mj-lt"/>
              <a:buAutoNum type="arabicPeriod"/>
            </a:pPr>
            <a:r>
              <a:rPr lang="en-US" sz="2000" dirty="0"/>
              <a:t>The signed contract / destination is </a:t>
            </a:r>
            <a:r>
              <a:rPr lang="en-US" sz="2000" b="1" dirty="0"/>
              <a:t>Cowboy Ranch</a:t>
            </a:r>
            <a:r>
              <a:rPr lang="en-US" sz="2000" dirty="0"/>
              <a:t>, located 30 minutes away from the office.</a:t>
            </a:r>
          </a:p>
          <a:p>
            <a:pPr marL="285750" indent="-285750">
              <a:buFont typeface="+mj-lt"/>
              <a:buAutoNum type="arabicPeriod"/>
            </a:pPr>
            <a:r>
              <a:rPr lang="en-US" sz="2000" dirty="0"/>
              <a:t>The Cowboy Ranch will provide the buildings, restrooms, activities with the horses and cowboys, but no food, games, or anything else. </a:t>
            </a:r>
          </a:p>
          <a:p>
            <a:pPr marL="285750" indent="-285750">
              <a:buFont typeface="+mj-lt"/>
              <a:buAutoNum type="arabicPeriod"/>
            </a:pPr>
            <a:r>
              <a:rPr lang="en-US" sz="2000" dirty="0"/>
              <a:t>The Cowboy Ranch is a large property and a circle drive in front of the main building, and there is shade at the circle drive.  </a:t>
            </a:r>
          </a:p>
          <a:p>
            <a:pPr marL="285750" indent="-285750">
              <a:buFont typeface="+mj-lt"/>
              <a:buAutoNum type="arabicPeriod"/>
            </a:pPr>
            <a:r>
              <a:rPr lang="en-US" sz="2000" dirty="0"/>
              <a:t>We have an unlimited event budget allocated.</a:t>
            </a:r>
          </a:p>
          <a:p>
            <a:pPr marL="285750" indent="-285750">
              <a:buFont typeface="+mj-lt"/>
              <a:buAutoNum type="arabicPeriod"/>
            </a:pPr>
            <a:r>
              <a:rPr lang="en-US" sz="2000" dirty="0"/>
              <a:t>There are no holidays between now and the date of the event.</a:t>
            </a:r>
          </a:p>
          <a:p>
            <a:endParaRPr lang="en-US" sz="2000" dirty="0"/>
          </a:p>
        </p:txBody>
      </p:sp>
    </p:spTree>
    <p:extLst>
      <p:ext uri="{BB962C8B-B14F-4D97-AF65-F5344CB8AC3E}">
        <p14:creationId xmlns:p14="http://schemas.microsoft.com/office/powerpoint/2010/main" val="1211192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6BBA4-B1A2-ED93-CF0E-D84B899B10B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A1DD092-B731-EBD0-C4B6-6BDB6C9FCFAE}"/>
              </a:ext>
            </a:extLst>
          </p:cNvPr>
          <p:cNvSpPr/>
          <p:nvPr/>
        </p:nvSpPr>
        <p:spPr>
          <a:xfrm>
            <a:off x="1" y="660411"/>
            <a:ext cx="7852841" cy="584775"/>
          </a:xfrm>
          <a:prstGeom prst="rect">
            <a:avLst/>
          </a:prstGeom>
          <a:solidFill>
            <a:schemeClr val="bg1"/>
          </a:solidFill>
          <a:ln>
            <a:noFill/>
          </a:ln>
        </p:spPr>
        <p:txBody>
          <a:bodyPr wrap="square" lIns="91440" tIns="45720" rIns="91440" bIns="45720">
            <a:spAutoFit/>
          </a:bodyPr>
          <a:lstStyle/>
          <a:p>
            <a:pPr lvl="1"/>
            <a:endParaRPr lang="en-US" sz="3200" b="1" noProof="1">
              <a:ln w="22225">
                <a:solidFill>
                  <a:srgbClr val="92D050"/>
                </a:solidFill>
                <a:prstDash val="solid"/>
              </a:ln>
              <a:solidFill>
                <a:srgbClr val="92D050"/>
              </a:solidFill>
              <a:latin typeface="Avenir Next LT Pro Demi" panose="020B0504020202020204" pitchFamily="34" charset="77"/>
            </a:endParaRPr>
          </a:p>
        </p:txBody>
      </p:sp>
      <p:sp>
        <p:nvSpPr>
          <p:cNvPr id="16" name="Slide Number Placeholder 15">
            <a:extLst>
              <a:ext uri="{FF2B5EF4-FFF2-40B4-BE49-F238E27FC236}">
                <a16:creationId xmlns:a16="http://schemas.microsoft.com/office/drawing/2014/main" id="{C56A07AF-BDFF-48AE-9AF7-652BF599A4A6}"/>
              </a:ext>
            </a:extLst>
          </p:cNvPr>
          <p:cNvSpPr>
            <a:spLocks noGrp="1"/>
          </p:cNvSpPr>
          <p:nvPr>
            <p:ph type="sldNum" sz="quarter" idx="14"/>
          </p:nvPr>
        </p:nvSpPr>
        <p:spPr/>
        <p:txBody>
          <a:bodyPr/>
          <a:lstStyle/>
          <a:p>
            <a:fld id="{97E7A93B-03D1-40CF-B4D6-CA919F2B8BA7}" type="slidenum">
              <a:rPr lang="en-US" smtClean="0"/>
              <a:pPr/>
              <a:t>25</a:t>
            </a:fld>
            <a:endParaRPr lang="en-US" dirty="0"/>
          </a:p>
        </p:txBody>
      </p:sp>
      <p:sp>
        <p:nvSpPr>
          <p:cNvPr id="4" name="Rectangle 3">
            <a:extLst>
              <a:ext uri="{FF2B5EF4-FFF2-40B4-BE49-F238E27FC236}">
                <a16:creationId xmlns:a16="http://schemas.microsoft.com/office/drawing/2014/main" id="{A148B76B-EE42-3C94-9184-B32AA6EDE574}"/>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C300D1F2-B82E-ED10-1C47-786BA9D0FCC6}"/>
              </a:ext>
            </a:extLst>
          </p:cNvPr>
          <p:cNvSpPr txBox="1">
            <a:spLocks/>
          </p:cNvSpPr>
          <p:nvPr/>
        </p:nvSpPr>
        <p:spPr>
          <a:xfrm>
            <a:off x="3180523" y="182563"/>
            <a:ext cx="6251975"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Raci - Everyone On The Same Page With The Same Goal</a:t>
            </a:r>
          </a:p>
        </p:txBody>
      </p:sp>
      <p:graphicFrame>
        <p:nvGraphicFramePr>
          <p:cNvPr id="6" name="Table 5">
            <a:extLst>
              <a:ext uri="{FF2B5EF4-FFF2-40B4-BE49-F238E27FC236}">
                <a16:creationId xmlns:a16="http://schemas.microsoft.com/office/drawing/2014/main" id="{EFA6A770-EC27-5340-6721-AA0A96D5CBC1}"/>
              </a:ext>
            </a:extLst>
          </p:cNvPr>
          <p:cNvGraphicFramePr>
            <a:graphicFrameLocks noGrp="1"/>
          </p:cNvGraphicFramePr>
          <p:nvPr>
            <p:extLst>
              <p:ext uri="{D42A27DB-BD31-4B8C-83A1-F6EECF244321}">
                <p14:modId xmlns:p14="http://schemas.microsoft.com/office/powerpoint/2010/main" val="1021893315"/>
              </p:ext>
            </p:extLst>
          </p:nvPr>
        </p:nvGraphicFramePr>
        <p:xfrm>
          <a:off x="477593" y="2561915"/>
          <a:ext cx="11299854" cy="3688080"/>
        </p:xfrm>
        <a:graphic>
          <a:graphicData uri="http://schemas.openxmlformats.org/drawingml/2006/table">
            <a:tbl>
              <a:tblPr firstRow="1" bandRow="1">
                <a:tableStyleId>{5FD0F851-EC5A-4D38-B0AD-8093EC10F338}</a:tableStyleId>
              </a:tblPr>
              <a:tblGrid>
                <a:gridCol w="1478207">
                  <a:extLst>
                    <a:ext uri="{9D8B030D-6E8A-4147-A177-3AD203B41FA5}">
                      <a16:colId xmlns:a16="http://schemas.microsoft.com/office/drawing/2014/main" val="3139401782"/>
                    </a:ext>
                  </a:extLst>
                </a:gridCol>
                <a:gridCol w="889000">
                  <a:extLst>
                    <a:ext uri="{9D8B030D-6E8A-4147-A177-3AD203B41FA5}">
                      <a16:colId xmlns:a16="http://schemas.microsoft.com/office/drawing/2014/main" val="2609506655"/>
                    </a:ext>
                  </a:extLst>
                </a:gridCol>
                <a:gridCol w="1320800">
                  <a:extLst>
                    <a:ext uri="{9D8B030D-6E8A-4147-A177-3AD203B41FA5}">
                      <a16:colId xmlns:a16="http://schemas.microsoft.com/office/drawing/2014/main" val="3154277211"/>
                    </a:ext>
                  </a:extLst>
                </a:gridCol>
                <a:gridCol w="1346200">
                  <a:extLst>
                    <a:ext uri="{9D8B030D-6E8A-4147-A177-3AD203B41FA5}">
                      <a16:colId xmlns:a16="http://schemas.microsoft.com/office/drawing/2014/main" val="594950449"/>
                    </a:ext>
                  </a:extLst>
                </a:gridCol>
                <a:gridCol w="1447800">
                  <a:extLst>
                    <a:ext uri="{9D8B030D-6E8A-4147-A177-3AD203B41FA5}">
                      <a16:colId xmlns:a16="http://schemas.microsoft.com/office/drawing/2014/main" val="4159915732"/>
                    </a:ext>
                  </a:extLst>
                </a:gridCol>
                <a:gridCol w="850900">
                  <a:extLst>
                    <a:ext uri="{9D8B030D-6E8A-4147-A177-3AD203B41FA5}">
                      <a16:colId xmlns:a16="http://schemas.microsoft.com/office/drawing/2014/main" val="2134640906"/>
                    </a:ext>
                  </a:extLst>
                </a:gridCol>
                <a:gridCol w="850900">
                  <a:extLst>
                    <a:ext uri="{9D8B030D-6E8A-4147-A177-3AD203B41FA5}">
                      <a16:colId xmlns:a16="http://schemas.microsoft.com/office/drawing/2014/main" val="2830942799"/>
                    </a:ext>
                  </a:extLst>
                </a:gridCol>
                <a:gridCol w="850900">
                  <a:extLst>
                    <a:ext uri="{9D8B030D-6E8A-4147-A177-3AD203B41FA5}">
                      <a16:colId xmlns:a16="http://schemas.microsoft.com/office/drawing/2014/main" val="3999410672"/>
                    </a:ext>
                  </a:extLst>
                </a:gridCol>
                <a:gridCol w="863600">
                  <a:extLst>
                    <a:ext uri="{9D8B030D-6E8A-4147-A177-3AD203B41FA5}">
                      <a16:colId xmlns:a16="http://schemas.microsoft.com/office/drawing/2014/main" val="3474192259"/>
                    </a:ext>
                  </a:extLst>
                </a:gridCol>
                <a:gridCol w="863600">
                  <a:extLst>
                    <a:ext uri="{9D8B030D-6E8A-4147-A177-3AD203B41FA5}">
                      <a16:colId xmlns:a16="http://schemas.microsoft.com/office/drawing/2014/main" val="2072820154"/>
                    </a:ext>
                  </a:extLst>
                </a:gridCol>
                <a:gridCol w="537947">
                  <a:extLst>
                    <a:ext uri="{9D8B030D-6E8A-4147-A177-3AD203B41FA5}">
                      <a16:colId xmlns:a16="http://schemas.microsoft.com/office/drawing/2014/main" val="262995056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rPr>
                        <a:t>Task </a:t>
                      </a:r>
                      <a:r>
                        <a:rPr lang="en-US" sz="1800" u="sng" dirty="0">
                          <a:solidFill>
                            <a:srgbClr val="000000"/>
                          </a:solidFill>
                          <a:highlight>
                            <a:srgbClr val="FFFF00"/>
                          </a:highlight>
                        </a:rPr>
                        <a:t>/ Decision</a:t>
                      </a:r>
                    </a:p>
                    <a:p>
                      <a:endParaRPr lang="en-US" sz="18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highlight>
                            <a:srgbClr val="FFFF00"/>
                          </a:highlight>
                        </a:rPr>
                        <a:t>Date /Time Due</a:t>
                      </a:r>
                    </a:p>
                    <a:p>
                      <a:endParaRPr lang="en-US" sz="18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highlight>
                            <a:srgbClr val="FFFF00"/>
                          </a:highlight>
                        </a:rPr>
                        <a:t>Received by WHOM Via (method)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200" dirty="0">
                          <a:solidFill>
                            <a:srgbClr val="000000"/>
                          </a:solidFill>
                          <a:highlight>
                            <a:srgbClr val="FFFF00"/>
                          </a:highlight>
                        </a:rPr>
                        <a:t>Notes / Next Successor</a:t>
                      </a:r>
                      <a:endParaRPr lang="en-US" sz="18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rgbClr val="000000"/>
                          </a:solidFill>
                          <a:highlight>
                            <a:srgbClr val="FFFF00"/>
                          </a:highlight>
                        </a:rPr>
                        <a:t>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1800" b="1" u="sng" strike="noStrike" noProof="0" dirty="0">
                          <a:solidFill>
                            <a:srgbClr val="000000"/>
                          </a:solidFill>
                        </a:rPr>
                        <a:t>John</a:t>
                      </a:r>
                      <a:endParaRPr lang="en-US" sz="1800" b="1" u="none" strike="noStrike" noProof="0" dirty="0">
                        <a:solidFill>
                          <a:srgbClr val="000000"/>
                        </a:solidFill>
                      </a:endParaRPr>
                    </a:p>
                    <a:p>
                      <a:pPr lvl="0" algn="ctr">
                        <a:buNone/>
                      </a:pPr>
                      <a:r>
                        <a:rPr lang="en-US" sz="1200" b="0" u="none" strike="noStrike" noProof="0" dirty="0">
                          <a:solidFill>
                            <a:srgbClr val="000000"/>
                          </a:solidFill>
                        </a:rPr>
                        <a:t>Product Owner</a:t>
                      </a:r>
                      <a:endParaRPr lang="en-US" sz="1200" b="0" u="non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u="sng" dirty="0">
                          <a:solidFill>
                            <a:srgbClr val="000000"/>
                          </a:solidFill>
                        </a:rPr>
                        <a:t>Beth</a:t>
                      </a:r>
                    </a:p>
                    <a:p>
                      <a:pPr algn="ctr"/>
                      <a:r>
                        <a:rPr lang="en-US" sz="1200" b="0" u="none" dirty="0">
                          <a:solidFill>
                            <a:srgbClr val="000000"/>
                          </a:solidFill>
                        </a:rPr>
                        <a:t>QA Manual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u="sng" dirty="0">
                          <a:solidFill>
                            <a:srgbClr val="000000"/>
                          </a:solidFill>
                        </a:rPr>
                        <a:t>Dixon</a:t>
                      </a:r>
                    </a:p>
                    <a:p>
                      <a:pPr algn="ctr"/>
                      <a:r>
                        <a:rPr lang="en-US" sz="1200" b="0" u="none" dirty="0">
                          <a:solidFill>
                            <a:srgbClr val="000000"/>
                          </a:solidFill>
                        </a:rPr>
                        <a:t>UI Designer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u="sng" dirty="0">
                          <a:solidFill>
                            <a:srgbClr val="000000"/>
                          </a:solidFill>
                        </a:rPr>
                        <a:t>Parth</a:t>
                      </a:r>
                    </a:p>
                    <a:p>
                      <a:pPr algn="ctr"/>
                      <a:r>
                        <a:rPr lang="en-US" sz="1200" b="0" u="none" dirty="0">
                          <a:solidFill>
                            <a:srgbClr val="000000"/>
                          </a:solidFill>
                        </a:rPr>
                        <a:t>QA Automated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u="sng" dirty="0">
                          <a:solidFill>
                            <a:srgbClr val="000000"/>
                          </a:solidFill>
                        </a:rPr>
                        <a:t>Andy</a:t>
                      </a:r>
                    </a:p>
                    <a:p>
                      <a:pPr algn="ctr"/>
                      <a:r>
                        <a:rPr lang="en-US" sz="1200" b="0" u="none" dirty="0">
                          <a:solidFill>
                            <a:srgbClr val="000000"/>
                          </a:solidFill>
                        </a:rPr>
                        <a:t>JAVA Dev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endParaRPr lang="en-US" sz="18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7505413"/>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615881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3643094"/>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7641794"/>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992979"/>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05054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6574746"/>
                  </a:ext>
                </a:extLst>
              </a:tr>
            </a:tbl>
          </a:graphicData>
        </a:graphic>
      </p:graphicFrame>
      <p:graphicFrame>
        <p:nvGraphicFramePr>
          <p:cNvPr id="9" name="Table 8">
            <a:extLst>
              <a:ext uri="{FF2B5EF4-FFF2-40B4-BE49-F238E27FC236}">
                <a16:creationId xmlns:a16="http://schemas.microsoft.com/office/drawing/2014/main" id="{45EE4DB5-EB54-6A23-76FB-867897EAB78E}"/>
              </a:ext>
            </a:extLst>
          </p:cNvPr>
          <p:cNvGraphicFramePr>
            <a:graphicFrameLocks noGrp="1"/>
          </p:cNvGraphicFramePr>
          <p:nvPr>
            <p:extLst>
              <p:ext uri="{D42A27DB-BD31-4B8C-83A1-F6EECF244321}">
                <p14:modId xmlns:p14="http://schemas.microsoft.com/office/powerpoint/2010/main" val="2165927683"/>
              </p:ext>
            </p:extLst>
          </p:nvPr>
        </p:nvGraphicFramePr>
        <p:xfrm>
          <a:off x="477593" y="1021284"/>
          <a:ext cx="11306668" cy="1299210"/>
        </p:xfrm>
        <a:graphic>
          <a:graphicData uri="http://schemas.openxmlformats.org/drawingml/2006/table">
            <a:tbl>
              <a:tblPr>
                <a:tableStyleId>{793D81CF-94F2-401A-BA57-92F5A7B2D0C5}</a:tableStyleId>
              </a:tblPr>
              <a:tblGrid>
                <a:gridCol w="2784628">
                  <a:extLst>
                    <a:ext uri="{9D8B030D-6E8A-4147-A177-3AD203B41FA5}">
                      <a16:colId xmlns:a16="http://schemas.microsoft.com/office/drawing/2014/main" val="2902728635"/>
                    </a:ext>
                  </a:extLst>
                </a:gridCol>
                <a:gridCol w="8522040">
                  <a:extLst>
                    <a:ext uri="{9D8B030D-6E8A-4147-A177-3AD203B41FA5}">
                      <a16:colId xmlns:a16="http://schemas.microsoft.com/office/drawing/2014/main" val="2868017628"/>
                    </a:ext>
                  </a:extLst>
                </a:gridCol>
              </a:tblGrid>
              <a:tr h="184150">
                <a:tc>
                  <a:txBody>
                    <a:bodyPr/>
                    <a:lstStyle/>
                    <a:p>
                      <a:pPr algn="l" fontAlgn="b"/>
                      <a:r>
                        <a:rPr lang="en-US" sz="1800" b="1" kern="1200" dirty="0">
                          <a:solidFill>
                            <a:schemeClr val="tx1"/>
                          </a:solidFill>
                          <a:highlight>
                            <a:srgbClr val="FFFF00"/>
                          </a:highlight>
                          <a:latin typeface="+mn-lt"/>
                          <a:ea typeface="+mn-ea"/>
                          <a:cs typeface="+mn-cs"/>
                        </a:rPr>
                        <a:t>Goal of this Meeting:</a:t>
                      </a: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Department Outing Friday, </a:t>
                      </a:r>
                      <a:r>
                        <a:rPr lang="en-US" sz="1800" b="0" i="0" kern="1200" dirty="0">
                          <a:solidFill>
                            <a:schemeClr val="dk1"/>
                          </a:solidFill>
                          <a:effectLst/>
                          <a:latin typeface="+mn-lt"/>
                          <a:ea typeface="+mn-ea"/>
                          <a:cs typeface="+mn-cs"/>
                        </a:rPr>
                        <a:t>March 21st, Friday</a:t>
                      </a:r>
                      <a:r>
                        <a:rPr lang="en-US" sz="1600" u="none" strike="noStrike" dirty="0">
                          <a:effectLst/>
                        </a:rPr>
                        <a:t>, 9-5</a:t>
                      </a:r>
                      <a:endParaRPr lang="en-US" sz="16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285194963"/>
                  </a:ext>
                </a:extLst>
              </a:tr>
              <a:tr h="209550">
                <a:tc>
                  <a:txBody>
                    <a:bodyPr/>
                    <a:lstStyle/>
                    <a:p>
                      <a:pPr marL="0" algn="l" defTabSz="914400" rtl="0" eaLnBrk="1" fontAlgn="b" latinLnBrk="0" hangingPunct="1"/>
                      <a:r>
                        <a:rPr lang="en-US" sz="1800" b="1" kern="1200" dirty="0">
                          <a:solidFill>
                            <a:schemeClr val="tx1"/>
                          </a:solidFill>
                          <a:highlight>
                            <a:srgbClr val="FFFF00"/>
                          </a:highlight>
                          <a:latin typeface="+mn-lt"/>
                          <a:ea typeface="+mn-ea"/>
                          <a:cs typeface="+mn-cs"/>
                        </a:rPr>
                        <a:t>Scope of This Meeting:</a:t>
                      </a:r>
                    </a:p>
                  </a:txBody>
                  <a:tcPr marL="6350" marR="6350" marT="6350" marB="0" anchor="b"/>
                </a:tc>
                <a:tc>
                  <a:txBody>
                    <a:bodyPr/>
                    <a:lstStyle/>
                    <a:p>
                      <a:pPr lvl="0" algn="l" fontAlgn="b"/>
                      <a:r>
                        <a:rPr lang="en-US" sz="1600" u="none" strike="noStrike" dirty="0">
                          <a:effectLst/>
                        </a:rPr>
                        <a:t>Determine: Communication, Transportation, Games, Food, </a:t>
                      </a:r>
                      <a:r>
                        <a:rPr lang="en-US" sz="1600" u="none" strike="noStrike" dirty="0">
                          <a:solidFill>
                            <a:srgbClr val="FF0000"/>
                          </a:solidFill>
                          <a:effectLst/>
                        </a:rPr>
                        <a:t>What Else?</a:t>
                      </a:r>
                      <a:endParaRPr lang="en-US" sz="1600" b="0" i="0" u="none" strike="noStrike" dirty="0">
                        <a:solidFill>
                          <a:srgbClr val="FF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862058990"/>
                  </a:ext>
                </a:extLst>
              </a:tr>
              <a:tr h="32378">
                <a:tc>
                  <a:txBody>
                    <a:bodyPr/>
                    <a:lstStyle/>
                    <a:p>
                      <a:pPr marL="0" algn="l" defTabSz="914400" rtl="0" eaLnBrk="1" fontAlgn="b" latinLnBrk="0" hangingPunct="1"/>
                      <a:r>
                        <a:rPr lang="en-US" sz="1800" b="1" kern="1200" dirty="0">
                          <a:solidFill>
                            <a:schemeClr val="tx1"/>
                          </a:solidFill>
                          <a:highlight>
                            <a:srgbClr val="FFFF00"/>
                          </a:highlight>
                          <a:latin typeface="+mn-lt"/>
                          <a:ea typeface="+mn-ea"/>
                          <a:cs typeface="+mn-cs"/>
                        </a:rPr>
                        <a:t>Out of Scope:</a:t>
                      </a:r>
                    </a:p>
                  </a:txBody>
                  <a:tcPr marL="6350" marR="6350" marT="6350" marB="0" anchor="ctr"/>
                </a:tc>
                <a:tc>
                  <a:txBody>
                    <a:bodyPr/>
                    <a:lstStyle/>
                    <a:p>
                      <a:pPr lvl="0" algn="l" fontAlgn="b"/>
                      <a:r>
                        <a:rPr lang="en-US" sz="1600" u="none" strike="noStrike" dirty="0">
                          <a:effectLst/>
                        </a:rPr>
                        <a:t>50 people (list confirmed and participant waivers signed &amp; received), Destination Identified and paid, Event Budget Allocated: Unlimited, Date/Time 03/21, 9-5, Leaving from and returning to office (employee parking lot)</a:t>
                      </a:r>
                      <a:endParaRPr lang="en-US" sz="16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53301414"/>
                  </a:ext>
                </a:extLst>
              </a:tr>
            </a:tbl>
          </a:graphicData>
        </a:graphic>
      </p:graphicFrame>
    </p:spTree>
    <p:extLst>
      <p:ext uri="{BB962C8B-B14F-4D97-AF65-F5344CB8AC3E}">
        <p14:creationId xmlns:p14="http://schemas.microsoft.com/office/powerpoint/2010/main" val="2647372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6BBA4-B1A2-ED93-CF0E-D84B899B10B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91C02CE-F615-0303-6CA9-BA25484B652B}"/>
              </a:ext>
            </a:extLst>
          </p:cNvPr>
          <p:cNvPicPr>
            <a:picLocks noChangeAspect="1"/>
          </p:cNvPicPr>
          <p:nvPr/>
        </p:nvPicPr>
        <p:blipFill>
          <a:blip r:embed="rId3"/>
          <a:srcRect b="60887"/>
          <a:stretch/>
        </p:blipFill>
        <p:spPr>
          <a:xfrm>
            <a:off x="677211" y="916156"/>
            <a:ext cx="11034583" cy="3147808"/>
          </a:xfrm>
          <a:prstGeom prst="rect">
            <a:avLst/>
          </a:prstGeom>
        </p:spPr>
      </p:pic>
      <p:sp>
        <p:nvSpPr>
          <p:cNvPr id="16" name="Slide Number Placeholder 15">
            <a:extLst>
              <a:ext uri="{FF2B5EF4-FFF2-40B4-BE49-F238E27FC236}">
                <a16:creationId xmlns:a16="http://schemas.microsoft.com/office/drawing/2014/main" id="{C56A07AF-BDFF-48AE-9AF7-652BF599A4A6}"/>
              </a:ext>
            </a:extLst>
          </p:cNvPr>
          <p:cNvSpPr>
            <a:spLocks noGrp="1"/>
          </p:cNvSpPr>
          <p:nvPr>
            <p:ph type="sldNum" sz="quarter" idx="14"/>
          </p:nvPr>
        </p:nvSpPr>
        <p:spPr/>
        <p:txBody>
          <a:bodyPr/>
          <a:lstStyle/>
          <a:p>
            <a:fld id="{97E7A93B-03D1-40CF-B4D6-CA919F2B8BA7}" type="slidenum">
              <a:rPr lang="en-US" smtClean="0"/>
              <a:pPr/>
              <a:t>26</a:t>
            </a:fld>
            <a:endParaRPr lang="en-US" dirty="0"/>
          </a:p>
        </p:txBody>
      </p:sp>
      <p:sp>
        <p:nvSpPr>
          <p:cNvPr id="4" name="Rectangle 3">
            <a:extLst>
              <a:ext uri="{FF2B5EF4-FFF2-40B4-BE49-F238E27FC236}">
                <a16:creationId xmlns:a16="http://schemas.microsoft.com/office/drawing/2014/main" id="{A148B76B-EE42-3C94-9184-B32AA6EDE574}"/>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C300D1F2-B82E-ED10-1C47-786BA9D0FCC6}"/>
              </a:ext>
            </a:extLst>
          </p:cNvPr>
          <p:cNvSpPr txBox="1">
            <a:spLocks/>
          </p:cNvSpPr>
          <p:nvPr/>
        </p:nvSpPr>
        <p:spPr>
          <a:xfrm>
            <a:off x="3180523" y="182563"/>
            <a:ext cx="6251975"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Raci - Everyone On The Same Page With The Same Goal</a:t>
            </a:r>
          </a:p>
        </p:txBody>
      </p:sp>
      <p:sp>
        <p:nvSpPr>
          <p:cNvPr id="8" name="Rectangle 7">
            <a:extLst>
              <a:ext uri="{FF2B5EF4-FFF2-40B4-BE49-F238E27FC236}">
                <a16:creationId xmlns:a16="http://schemas.microsoft.com/office/drawing/2014/main" id="{F6E06EF9-F95F-A73C-84AB-24547D247905}"/>
              </a:ext>
            </a:extLst>
          </p:cNvPr>
          <p:cNvSpPr/>
          <p:nvPr/>
        </p:nvSpPr>
        <p:spPr>
          <a:xfrm>
            <a:off x="2848232" y="2137719"/>
            <a:ext cx="8755504" cy="852616"/>
          </a:xfrm>
          <a:prstGeom prst="rect">
            <a:avLst/>
          </a:prstGeom>
          <a:solidFill>
            <a:srgbClr val="FFFFFF">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521262A1-C548-9F3A-AB98-CE8DDFB038DB}"/>
              </a:ext>
            </a:extLst>
          </p:cNvPr>
          <p:cNvGraphicFramePr>
            <a:graphicFrameLocks noGrp="1"/>
          </p:cNvGraphicFramePr>
          <p:nvPr>
            <p:extLst>
              <p:ext uri="{D42A27DB-BD31-4B8C-83A1-F6EECF244321}">
                <p14:modId xmlns:p14="http://schemas.microsoft.com/office/powerpoint/2010/main" val="258060238"/>
              </p:ext>
            </p:extLst>
          </p:nvPr>
        </p:nvGraphicFramePr>
        <p:xfrm>
          <a:off x="1722824" y="1559962"/>
          <a:ext cx="10201698" cy="8022176"/>
        </p:xfrm>
        <a:graphic>
          <a:graphicData uri="http://schemas.openxmlformats.org/drawingml/2006/table">
            <a:tbl>
              <a:tblPr/>
              <a:tblGrid>
                <a:gridCol w="1580213">
                  <a:extLst>
                    <a:ext uri="{9D8B030D-6E8A-4147-A177-3AD203B41FA5}">
                      <a16:colId xmlns:a16="http://schemas.microsoft.com/office/drawing/2014/main" val="115418122"/>
                    </a:ext>
                  </a:extLst>
                </a:gridCol>
                <a:gridCol w="8621485">
                  <a:extLst>
                    <a:ext uri="{9D8B030D-6E8A-4147-A177-3AD203B41FA5}">
                      <a16:colId xmlns:a16="http://schemas.microsoft.com/office/drawing/2014/main" val="3989006758"/>
                    </a:ext>
                  </a:extLst>
                </a:gridCol>
              </a:tblGrid>
              <a:tr h="171839">
                <a:tc>
                  <a:txBody>
                    <a:bodyPr/>
                    <a:lstStyle/>
                    <a:p>
                      <a:pPr algn="r" fontAlgn="ctr"/>
                      <a:r>
                        <a:rPr lang="en-US" sz="2000" b="1" i="0" u="none" strike="noStrike" dirty="0">
                          <a:solidFill>
                            <a:srgbClr val="000000"/>
                          </a:solidFill>
                          <a:effectLst/>
                          <a:latin typeface="Aptos Narrow" panose="020B0004020202020204" pitchFamily="34" charset="0"/>
                        </a:rPr>
                        <a:t>FOCUS OF THIS MEETING:</a:t>
                      </a:r>
                    </a:p>
                  </a:txBody>
                  <a:tcPr marL="5728" marR="5728" marT="5728" marB="0" anchor="ctr">
                    <a:lnL w="1905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solidFill>
                      <a:schemeClr val="bg1"/>
                    </a:solidFill>
                  </a:tcPr>
                </a:tc>
                <a:tc>
                  <a:txBody>
                    <a:bodyPr/>
                    <a:lstStyle/>
                    <a:p>
                      <a:pPr algn="l" fontAlgn="b"/>
                      <a:r>
                        <a:rPr lang="en-US" sz="2000" b="1" i="0" u="none" strike="noStrike" dirty="0">
                          <a:solidFill>
                            <a:srgbClr val="000000"/>
                          </a:solidFill>
                          <a:effectLst/>
                          <a:latin typeface="Aptos Narrow" panose="020B0004020202020204" pitchFamily="34" charset="0"/>
                        </a:rPr>
                        <a:t>Department Outing, Scheduled for Friday, March 21, 9-5</a:t>
                      </a:r>
                    </a:p>
                  </a:txBody>
                  <a:tcPr marL="68736" marR="5728" marT="5728" marB="0" anchor="ctr">
                    <a:lnL w="1270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914255996"/>
                  </a:ext>
                </a:extLst>
              </a:tr>
              <a:tr h="1002396">
                <a:tc>
                  <a:txBody>
                    <a:bodyPr/>
                    <a:lstStyle/>
                    <a:p>
                      <a:pPr algn="r" fontAlgn="ctr"/>
                      <a:r>
                        <a:rPr lang="en-US" sz="2000" b="0" i="0" u="none" strike="noStrike" dirty="0">
                          <a:solidFill>
                            <a:srgbClr val="000000"/>
                          </a:solidFill>
                          <a:effectLst/>
                          <a:latin typeface="Aptos Narrow" panose="020B0004020202020204" pitchFamily="34" charset="0"/>
                        </a:rPr>
                        <a:t>SCOPE OF THIS MEETING:</a:t>
                      </a:r>
                    </a:p>
                  </a:txBody>
                  <a:tcPr marL="5728" marR="5728" marT="5728" marB="0" anchor="ctr">
                    <a:lnL w="1905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solidFill>
                      <a:schemeClr val="bg1"/>
                    </a:solidFill>
                  </a:tcPr>
                </a:tc>
                <a:tc>
                  <a:txBody>
                    <a:bodyPr/>
                    <a:lstStyle/>
                    <a:p>
                      <a:pPr lvl="0" algn="l" fontAlgn="b"/>
                      <a:r>
                        <a:rPr lang="en-US" sz="2000" b="0" i="0" u="sng" strike="noStrike" dirty="0">
                          <a:solidFill>
                            <a:srgbClr val="000000"/>
                          </a:solidFill>
                          <a:effectLst/>
                          <a:latin typeface="Aptos Narrow" panose="020B0004020202020204" pitchFamily="34" charset="0"/>
                        </a:rPr>
                        <a:t>Determine and assign the details for: </a:t>
                      </a:r>
                      <a:br>
                        <a:rPr lang="en-US" sz="2000" b="0" i="0" u="sng" strike="noStrike" dirty="0">
                          <a:solidFill>
                            <a:srgbClr val="000000"/>
                          </a:solidFill>
                          <a:effectLst/>
                          <a:latin typeface="Aptos Narrow" panose="020B0004020202020204" pitchFamily="34" charset="0"/>
                        </a:rPr>
                      </a:br>
                      <a:r>
                        <a:rPr lang="en-US" sz="2000" b="1" i="0" u="none" strike="noStrike" dirty="0">
                          <a:solidFill>
                            <a:srgbClr val="FF0000"/>
                          </a:solidFill>
                          <a:effectLst/>
                          <a:latin typeface="Aptos Narrow" panose="020B0004020202020204" pitchFamily="34" charset="0"/>
                        </a:rPr>
                        <a:t>Communication</a:t>
                      </a:r>
                      <a:br>
                        <a:rPr lang="en-US" sz="2000" b="1" i="0" u="none" strike="noStrike" dirty="0">
                          <a:solidFill>
                            <a:srgbClr val="FF0000"/>
                          </a:solidFill>
                          <a:effectLst/>
                          <a:latin typeface="Aptos Narrow" panose="020B0004020202020204" pitchFamily="34" charset="0"/>
                        </a:rPr>
                      </a:br>
                      <a:r>
                        <a:rPr lang="en-US" sz="2000" b="1" i="0" u="none" strike="noStrike" dirty="0">
                          <a:solidFill>
                            <a:srgbClr val="FF0000"/>
                          </a:solidFill>
                          <a:effectLst/>
                          <a:latin typeface="Aptos Narrow" panose="020B0004020202020204" pitchFamily="34" charset="0"/>
                        </a:rPr>
                        <a:t>Transportation</a:t>
                      </a:r>
                      <a:br>
                        <a:rPr lang="en-US" sz="2000" b="1" i="0" u="none" strike="noStrike" dirty="0">
                          <a:solidFill>
                            <a:srgbClr val="FF0000"/>
                          </a:solidFill>
                          <a:effectLst/>
                          <a:latin typeface="Aptos Narrow" panose="020B0004020202020204" pitchFamily="34" charset="0"/>
                        </a:rPr>
                      </a:br>
                      <a:r>
                        <a:rPr lang="en-US" sz="2000" b="1" i="0" u="none" strike="noStrike" dirty="0">
                          <a:solidFill>
                            <a:srgbClr val="FF0000"/>
                          </a:solidFill>
                          <a:effectLst/>
                          <a:latin typeface="Aptos Narrow" panose="020B0004020202020204" pitchFamily="34" charset="0"/>
                        </a:rPr>
                        <a:t>Games</a:t>
                      </a:r>
                      <a:br>
                        <a:rPr lang="en-US" sz="2000" b="1" i="0" u="none" strike="noStrike" dirty="0">
                          <a:solidFill>
                            <a:srgbClr val="FF0000"/>
                          </a:solidFill>
                          <a:effectLst/>
                          <a:latin typeface="Aptos Narrow" panose="020B0004020202020204" pitchFamily="34" charset="0"/>
                        </a:rPr>
                      </a:br>
                      <a:r>
                        <a:rPr lang="en-US" sz="2000" b="1" i="0" u="none" strike="noStrike" dirty="0">
                          <a:solidFill>
                            <a:srgbClr val="FF0000"/>
                          </a:solidFill>
                          <a:effectLst/>
                          <a:latin typeface="Aptos Narrow" panose="020B0004020202020204" pitchFamily="34" charset="0"/>
                        </a:rPr>
                        <a:t>Food</a:t>
                      </a:r>
                      <a:br>
                        <a:rPr lang="en-US" sz="2000" b="1" i="0" u="none" strike="noStrike" dirty="0">
                          <a:solidFill>
                            <a:srgbClr val="FF0000"/>
                          </a:solidFill>
                          <a:effectLst/>
                          <a:latin typeface="Aptos Narrow" panose="020B0004020202020204" pitchFamily="34" charset="0"/>
                        </a:rPr>
                      </a:br>
                      <a:r>
                        <a:rPr lang="en-US" sz="2000" b="1" i="0" u="none" strike="noStrike" dirty="0">
                          <a:solidFill>
                            <a:srgbClr val="FF0000"/>
                          </a:solidFill>
                          <a:effectLst/>
                          <a:latin typeface="Aptos Narrow" panose="020B0004020202020204" pitchFamily="34" charset="0"/>
                        </a:rPr>
                        <a:t>(what else?)</a:t>
                      </a:r>
                    </a:p>
                  </a:txBody>
                  <a:tcPr marL="68736" marR="5728" marT="5728" marB="0" anchor="b">
                    <a:lnL w="1270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2008222793"/>
                  </a:ext>
                </a:extLst>
              </a:tr>
              <a:tr h="177567">
                <a:tc gridSpan="2">
                  <a:txBody>
                    <a:bodyPr/>
                    <a:lstStyle/>
                    <a:p>
                      <a:pPr algn="r" fontAlgn="ctr"/>
                      <a:endParaRPr lang="en-US" sz="2000" b="0" i="0" u="none" strike="noStrike" dirty="0">
                        <a:solidFill>
                          <a:srgbClr val="000000"/>
                        </a:solidFill>
                        <a:effectLst/>
                        <a:latin typeface="Aptos Narrow" panose="020B0004020202020204" pitchFamily="34" charset="0"/>
                      </a:endParaRPr>
                    </a:p>
                  </a:txBody>
                  <a:tcPr marL="5728" marR="5728" marT="5728" marB="0" anchor="ctr">
                    <a:lnL>
                      <a:noFill/>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chemeClr val="bg1"/>
                    </a:solidFill>
                  </a:tcPr>
                </a:tc>
                <a:tc hMerge="1">
                  <a:txBody>
                    <a:bodyPr/>
                    <a:lstStyle/>
                    <a:p>
                      <a:pPr algn="l" fontAlgn="b"/>
                      <a:endParaRPr lang="en-US" sz="2000" b="0" i="0" u="none" strike="noStrike">
                        <a:solidFill>
                          <a:srgbClr val="000000"/>
                        </a:solidFill>
                        <a:effectLst/>
                        <a:latin typeface="Aptos Narrow" panose="020B0004020202020204" pitchFamily="34" charset="0"/>
                      </a:endParaRPr>
                    </a:p>
                  </a:txBody>
                  <a:tcPr marL="68736" marR="5728" marT="5728" marB="0" anchor="b">
                    <a:lnL w="12700" cap="flat" cmpd="sng" algn="ctr">
                      <a:solidFill>
                        <a:srgbClr val="FF0000"/>
                      </a:solidFill>
                      <a:prstDash val="solid"/>
                      <a:round/>
                      <a:headEnd type="none" w="med" len="med"/>
                      <a:tailEnd type="none" w="med" len="med"/>
                    </a:lnL>
                    <a:lnR>
                      <a:noFill/>
                    </a:lnR>
                    <a:lnT w="19050" cap="flat" cmpd="sng" algn="ctr">
                      <a:solidFill>
                        <a:srgbClr val="FF000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chemeClr val="bg1"/>
                    </a:solidFill>
                  </a:tcPr>
                </a:tc>
                <a:extLst>
                  <a:ext uri="{0D108BD9-81ED-4DB2-BD59-A6C34878D82A}">
                    <a16:rowId xmlns:a16="http://schemas.microsoft.com/office/drawing/2014/main" val="509771881"/>
                  </a:ext>
                </a:extLst>
              </a:tr>
              <a:tr h="308165">
                <a:tc rowSpan="5">
                  <a:txBody>
                    <a:bodyPr/>
                    <a:lstStyle/>
                    <a:p>
                      <a:pPr algn="r" fontAlgn="ctr"/>
                      <a:r>
                        <a:rPr lang="en-US" sz="2000" b="0" i="0" u="none" strike="noStrike" dirty="0">
                          <a:solidFill>
                            <a:srgbClr val="000000"/>
                          </a:solidFill>
                          <a:effectLst/>
                          <a:latin typeface="Aptos Narrow" panose="020B0004020202020204" pitchFamily="34" charset="0"/>
                        </a:rPr>
                        <a:t>Out of SCOPE (Decisions already in place):</a:t>
                      </a:r>
                    </a:p>
                  </a:txBody>
                  <a:tcPr marL="5728" marR="5728" marT="5728" marB="0" anchor="ctr">
                    <a:lnL w="19050" cap="flat" cmpd="sng" algn="ctr">
                      <a:solidFill>
                        <a:srgbClr val="80808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Aptos Narrow" panose="020B0004020202020204" pitchFamily="34" charset="0"/>
                        </a:rPr>
                        <a:t>Number of people</a:t>
                      </a:r>
                      <a:r>
                        <a:rPr lang="en-US" sz="2000" b="0" i="0" u="none" strike="noStrike" dirty="0">
                          <a:solidFill>
                            <a:srgbClr val="000000"/>
                          </a:solidFill>
                          <a:effectLst/>
                          <a:latin typeface="Aptos Narrow" panose="020B0004020202020204" pitchFamily="34" charset="0"/>
                        </a:rPr>
                        <a:t>:  50 people, department employees and family members</a:t>
                      </a:r>
                    </a:p>
                  </a:txBody>
                  <a:tcPr marL="68736" marR="5728" marT="5728" marB="0" anchor="b">
                    <a:lnL w="12700" cap="flat" cmpd="sng" algn="ctr">
                      <a:solidFill>
                        <a:schemeClr val="bg1">
                          <a:lumMod val="65000"/>
                        </a:schemeClr>
                      </a:solidFill>
                      <a:prstDash val="solid"/>
                      <a:round/>
                      <a:headEnd type="none" w="med" len="med"/>
                      <a:tailEnd type="none" w="med" len="med"/>
                    </a:lnL>
                    <a:lnR w="19050" cap="flat" cmpd="sng" algn="ctr">
                      <a:solidFill>
                        <a:srgbClr val="808080"/>
                      </a:solidFill>
                      <a:prstDash val="solid"/>
                      <a:round/>
                      <a:headEnd type="none" w="med" len="med"/>
                      <a:tailEnd type="none" w="med" len="med"/>
                    </a:lnR>
                    <a:lnT w="19050" cap="flat" cmpd="sng" algn="ctr">
                      <a:solidFill>
                        <a:srgbClr val="80808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396186177"/>
                  </a:ext>
                </a:extLst>
              </a:tr>
              <a:tr h="308165">
                <a:tc vMerge="1">
                  <a:txBody>
                    <a:bodyPr/>
                    <a:lstStyle/>
                    <a:p>
                      <a:endParaRPr lang="en-US"/>
                    </a:p>
                  </a:txBody>
                  <a:tcPr/>
                </a:tc>
                <a:tc>
                  <a:txBody>
                    <a:bodyPr/>
                    <a:lstStyle/>
                    <a:p>
                      <a:pPr algn="l" fontAlgn="b"/>
                      <a:r>
                        <a:rPr lang="en-US" sz="2000" b="1" i="0" u="none" strike="noStrike" dirty="0">
                          <a:solidFill>
                            <a:srgbClr val="000000"/>
                          </a:solidFill>
                          <a:effectLst/>
                          <a:latin typeface="Aptos Narrow" panose="020B0004020202020204" pitchFamily="34" charset="0"/>
                        </a:rPr>
                        <a:t>Participants</a:t>
                      </a:r>
                      <a:r>
                        <a:rPr lang="en-US" sz="2000" b="0" i="0" u="none" strike="noStrike" dirty="0">
                          <a:solidFill>
                            <a:srgbClr val="000000"/>
                          </a:solidFill>
                          <a:effectLst/>
                          <a:latin typeface="Aptos Narrow" panose="020B0004020202020204" pitchFamily="34" charset="0"/>
                        </a:rPr>
                        <a:t> (50 people) have all signed waivers, and HR has the signed waivers</a:t>
                      </a:r>
                    </a:p>
                  </a:txBody>
                  <a:tcPr marL="68736" marR="5728" marT="5728" marB="0" anchor="b">
                    <a:lnL w="12700" cap="flat" cmpd="sng" algn="ctr">
                      <a:solidFill>
                        <a:schemeClr val="bg1">
                          <a:lumMod val="65000"/>
                        </a:schemeClr>
                      </a:solidFill>
                      <a:prstDash val="solid"/>
                      <a:round/>
                      <a:headEnd type="none" w="med" len="med"/>
                      <a:tailEnd type="none" w="med" len="med"/>
                    </a:lnL>
                    <a:lnR w="19050" cap="flat" cmpd="sng" algn="ctr">
                      <a:solidFill>
                        <a:srgbClr val="80808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510165894"/>
                  </a:ext>
                </a:extLst>
              </a:tr>
              <a:tr h="308165">
                <a:tc vMerge="1">
                  <a:txBody>
                    <a:bodyPr/>
                    <a:lstStyle/>
                    <a:p>
                      <a:endParaRPr lang="en-US"/>
                    </a:p>
                  </a:txBody>
                  <a:tcPr/>
                </a:tc>
                <a:tc>
                  <a:txBody>
                    <a:bodyPr/>
                    <a:lstStyle/>
                    <a:p>
                      <a:pPr algn="l" fontAlgn="b"/>
                      <a:r>
                        <a:rPr lang="en-US" sz="2000" b="1" i="0" u="none" strike="noStrike">
                          <a:solidFill>
                            <a:srgbClr val="000000"/>
                          </a:solidFill>
                          <a:effectLst/>
                          <a:latin typeface="Aptos Narrow" panose="020B0004020202020204" pitchFamily="34" charset="0"/>
                        </a:rPr>
                        <a:t>Event Budget</a:t>
                      </a:r>
                      <a:r>
                        <a:rPr lang="en-US" sz="2000" b="0" i="0" u="none" strike="noStrike">
                          <a:solidFill>
                            <a:srgbClr val="000000"/>
                          </a:solidFill>
                          <a:effectLst/>
                          <a:latin typeface="Aptos Narrow" panose="020B0004020202020204" pitchFamily="34" charset="0"/>
                        </a:rPr>
                        <a:t>: This event has an unlimited budget - approved and in place</a:t>
                      </a:r>
                    </a:p>
                  </a:txBody>
                  <a:tcPr marL="68736" marR="5728" marT="5728" marB="0" anchor="b">
                    <a:lnL w="12700" cap="flat" cmpd="sng" algn="ctr">
                      <a:solidFill>
                        <a:schemeClr val="bg1">
                          <a:lumMod val="65000"/>
                        </a:schemeClr>
                      </a:solidFill>
                      <a:prstDash val="solid"/>
                      <a:round/>
                      <a:headEnd type="none" w="med" len="med"/>
                      <a:tailEnd type="none" w="med" len="med"/>
                    </a:lnL>
                    <a:lnR w="19050" cap="flat" cmpd="sng" algn="ctr">
                      <a:solidFill>
                        <a:srgbClr val="80808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212947040"/>
                  </a:ext>
                </a:extLst>
              </a:tr>
              <a:tr h="459384">
                <a:tc vMerge="1">
                  <a:txBody>
                    <a:bodyPr/>
                    <a:lstStyle/>
                    <a:p>
                      <a:endParaRPr lang="en-US"/>
                    </a:p>
                  </a:txBody>
                  <a:tcPr/>
                </a:tc>
                <a:tc>
                  <a:txBody>
                    <a:bodyPr/>
                    <a:lstStyle/>
                    <a:p>
                      <a:pPr algn="l" fontAlgn="b"/>
                      <a:r>
                        <a:rPr lang="en-US" sz="2000" b="1" i="0" u="none" strike="noStrike" dirty="0">
                          <a:solidFill>
                            <a:srgbClr val="000000"/>
                          </a:solidFill>
                          <a:effectLst/>
                          <a:latin typeface="Aptos Narrow" panose="020B0004020202020204" pitchFamily="34" charset="0"/>
                        </a:rPr>
                        <a:t>Transportation</a:t>
                      </a:r>
                      <a:r>
                        <a:rPr lang="en-US" sz="2000" b="0" i="0" u="none" strike="noStrike" dirty="0">
                          <a:solidFill>
                            <a:srgbClr val="000000"/>
                          </a:solidFill>
                          <a:effectLst/>
                          <a:latin typeface="Aptos Narrow" panose="020B0004020202020204" pitchFamily="34" charset="0"/>
                        </a:rPr>
                        <a:t>:  Leaving at 9am from the employee parking lot, circle drive </a:t>
                      </a:r>
                      <a:br>
                        <a:rPr lang="en-US" sz="2000" b="0" i="0" u="none" strike="noStrike" dirty="0">
                          <a:solidFill>
                            <a:srgbClr val="000000"/>
                          </a:solidFill>
                          <a:effectLst/>
                          <a:latin typeface="Aptos Narrow" panose="020B0004020202020204" pitchFamily="34" charset="0"/>
                        </a:rPr>
                      </a:br>
                      <a:r>
                        <a:rPr lang="en-US" sz="2000" b="0" i="0" u="none" strike="noStrike" dirty="0">
                          <a:solidFill>
                            <a:srgbClr val="000000"/>
                          </a:solidFill>
                          <a:effectLst/>
                          <a:latin typeface="Aptos Narrow" panose="020B0004020202020204" pitchFamily="34" charset="0"/>
                        </a:rPr>
                        <a:t>Returning at 5pm to the employee parking lot, circle drive</a:t>
                      </a:r>
                    </a:p>
                  </a:txBody>
                  <a:tcPr marL="68736" marR="5728" marT="5728" marB="0" anchor="b">
                    <a:lnL w="12700" cap="flat" cmpd="sng" algn="ctr">
                      <a:solidFill>
                        <a:schemeClr val="bg1">
                          <a:lumMod val="65000"/>
                        </a:schemeClr>
                      </a:solidFill>
                      <a:prstDash val="solid"/>
                      <a:round/>
                      <a:headEnd type="none" w="med" len="med"/>
                      <a:tailEnd type="none" w="med" len="med"/>
                    </a:lnL>
                    <a:lnR w="19050" cap="flat" cmpd="sng" algn="ctr">
                      <a:solidFill>
                        <a:srgbClr val="80808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555878001"/>
                  </a:ext>
                </a:extLst>
              </a:tr>
              <a:tr h="308165">
                <a:tc vMerge="1">
                  <a:txBody>
                    <a:bodyPr/>
                    <a:lstStyle/>
                    <a:p>
                      <a:endParaRPr lang="en-US"/>
                    </a:p>
                  </a:txBody>
                  <a:tcPr/>
                </a:tc>
                <a:tc>
                  <a:txBody>
                    <a:bodyPr/>
                    <a:lstStyle/>
                    <a:p>
                      <a:pPr algn="l" fontAlgn="b"/>
                      <a:r>
                        <a:rPr lang="en-US" sz="2000" b="0" i="0" u="none" strike="noStrike">
                          <a:solidFill>
                            <a:srgbClr val="000000"/>
                          </a:solidFill>
                          <a:effectLst/>
                          <a:latin typeface="Aptos Narrow" panose="020B0004020202020204" pitchFamily="34" charset="0"/>
                        </a:rPr>
                        <a:t>Destination: Cowboy Ranch, located 30 min from the office, is under contract/paid</a:t>
                      </a:r>
                    </a:p>
                  </a:txBody>
                  <a:tcPr marL="68736" marR="5728" marT="5728" marB="0" anchor="b">
                    <a:lnL w="12700" cap="flat" cmpd="sng" algn="ctr">
                      <a:solidFill>
                        <a:schemeClr val="bg1">
                          <a:lumMod val="65000"/>
                        </a:schemeClr>
                      </a:solidFill>
                      <a:prstDash val="solid"/>
                      <a:round/>
                      <a:headEnd type="none" w="med" len="med"/>
                      <a:tailEnd type="none" w="med" len="med"/>
                    </a:lnL>
                    <a:lnR w="19050" cap="flat" cmpd="sng" algn="ctr">
                      <a:solidFill>
                        <a:srgbClr val="808080"/>
                      </a:solidFill>
                      <a:prstDash val="solid"/>
                      <a:round/>
                      <a:headEnd type="none" w="med" len="med"/>
                      <a:tailEnd type="none" w="med" len="med"/>
                    </a:lnR>
                    <a:lnT>
                      <a:noFill/>
                    </a:lnT>
                    <a:lnB w="19050" cap="flat" cmpd="sng" algn="ctr">
                      <a:solidFill>
                        <a:srgbClr val="808080"/>
                      </a:solidFill>
                      <a:prstDash val="solid"/>
                      <a:round/>
                      <a:headEnd type="none" w="med" len="med"/>
                      <a:tailEnd type="none" w="med" len="med"/>
                    </a:lnB>
                    <a:solidFill>
                      <a:schemeClr val="bg1"/>
                    </a:solidFill>
                  </a:tcPr>
                </a:tc>
                <a:extLst>
                  <a:ext uri="{0D108BD9-81ED-4DB2-BD59-A6C34878D82A}">
                    <a16:rowId xmlns:a16="http://schemas.microsoft.com/office/drawing/2014/main" val="3458326094"/>
                  </a:ext>
                </a:extLst>
              </a:tr>
              <a:tr h="177567">
                <a:tc gridSpan="2">
                  <a:txBody>
                    <a:bodyPr/>
                    <a:lstStyle/>
                    <a:p>
                      <a:pPr algn="r" fontAlgn="ctr"/>
                      <a:endParaRPr lang="en-US" sz="2000" b="0" i="0" u="none" strike="noStrike" dirty="0">
                        <a:solidFill>
                          <a:srgbClr val="000000"/>
                        </a:solidFill>
                        <a:effectLst/>
                        <a:latin typeface="Aptos Narrow" panose="020B0004020202020204" pitchFamily="34" charset="0"/>
                      </a:endParaRPr>
                    </a:p>
                  </a:txBody>
                  <a:tcPr marL="5728" marR="5728" marT="5728" marB="0" anchor="ctr">
                    <a:lnL>
                      <a:noFill/>
                    </a:lnL>
                    <a:lnR w="12700" cap="flat" cmpd="sng" algn="ctr">
                      <a:no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00B050"/>
                      </a:solidFill>
                      <a:prstDash val="solid"/>
                      <a:round/>
                      <a:headEnd type="none" w="med" len="med"/>
                      <a:tailEnd type="none" w="med" len="med"/>
                    </a:lnB>
                    <a:solidFill>
                      <a:schemeClr val="bg1"/>
                    </a:solidFill>
                  </a:tcPr>
                </a:tc>
                <a:tc hMerge="1">
                  <a:txBody>
                    <a:bodyPr/>
                    <a:lstStyle/>
                    <a:p>
                      <a:pPr algn="l" fontAlgn="b"/>
                      <a:endParaRPr lang="en-US" sz="2000" b="0" i="0" u="none" strike="noStrike">
                        <a:solidFill>
                          <a:srgbClr val="000000"/>
                        </a:solidFill>
                        <a:effectLst/>
                        <a:latin typeface="Aptos Narrow" panose="020B0004020202020204" pitchFamily="34" charset="0"/>
                      </a:endParaRPr>
                    </a:p>
                  </a:txBody>
                  <a:tcPr marL="68736" marR="5728" marT="5728" marB="0" anchor="b">
                    <a:lnL w="12700" cap="flat" cmpd="sng" algn="ctr">
                      <a:solidFill>
                        <a:schemeClr val="bg1">
                          <a:lumMod val="65000"/>
                        </a:schemeClr>
                      </a:solidFill>
                      <a:prstDash val="solid"/>
                      <a:round/>
                      <a:headEnd type="none" w="med" len="med"/>
                      <a:tailEnd type="none" w="med" len="med"/>
                    </a:lnL>
                    <a:lnR>
                      <a:noFill/>
                    </a:lnR>
                    <a:lnT w="19050" cap="flat" cmpd="sng" algn="ctr">
                      <a:solidFill>
                        <a:srgbClr val="808080"/>
                      </a:solidFill>
                      <a:prstDash val="solid"/>
                      <a:round/>
                      <a:headEnd type="none" w="med" len="med"/>
                      <a:tailEnd type="none" w="med" len="med"/>
                    </a:lnT>
                    <a:lnB w="19050"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2851229006"/>
                  </a:ext>
                </a:extLst>
              </a:tr>
              <a:tr h="171839">
                <a:tc rowSpan="8">
                  <a:txBody>
                    <a:bodyPr/>
                    <a:lstStyle/>
                    <a:p>
                      <a:pPr algn="r" fontAlgn="ctr"/>
                      <a:r>
                        <a:rPr lang="en-US" sz="2000" b="0" i="0" u="none" strike="noStrike" dirty="0">
                          <a:solidFill>
                            <a:srgbClr val="000000"/>
                          </a:solidFill>
                          <a:effectLst/>
                          <a:latin typeface="Aptos Narrow" panose="020B0004020202020204" pitchFamily="34" charset="0"/>
                        </a:rPr>
                        <a:t>Details about Cowboy Ranch:</a:t>
                      </a:r>
                    </a:p>
                  </a:txBody>
                  <a:tcPr marL="5728" marR="5728" marT="5728" marB="0" anchor="ctr">
                    <a:lnL w="1905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solidFill>
                      <a:schemeClr val="bg1"/>
                    </a:solidFill>
                  </a:tcPr>
                </a:tc>
                <a:tc>
                  <a:txBody>
                    <a:bodyPr/>
                    <a:lstStyle/>
                    <a:p>
                      <a:pPr algn="l" fontAlgn="b"/>
                      <a:r>
                        <a:rPr lang="en-US" sz="2000" b="0" i="0" u="none" strike="noStrike" dirty="0">
                          <a:solidFill>
                            <a:srgbClr val="000000"/>
                          </a:solidFill>
                          <a:effectLst/>
                          <a:latin typeface="Aptos Narrow" panose="020B0004020202020204" pitchFamily="34" charset="0"/>
                        </a:rPr>
                        <a:t>30+ horses are available to ride</a:t>
                      </a:r>
                    </a:p>
                  </a:txBody>
                  <a:tcPr marL="68736"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9050" cap="flat" cmpd="sng" algn="ctr">
                      <a:solidFill>
                        <a:srgbClr val="00B05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18262442"/>
                  </a:ext>
                </a:extLst>
              </a:tr>
              <a:tr h="166111">
                <a:tc vMerge="1">
                  <a:txBody>
                    <a:bodyPr/>
                    <a:lstStyle/>
                    <a:p>
                      <a:endParaRPr lang="en-US"/>
                    </a:p>
                  </a:txBody>
                  <a:tcPr/>
                </a:tc>
                <a:tc>
                  <a:txBody>
                    <a:bodyPr/>
                    <a:lstStyle/>
                    <a:p>
                      <a:pPr algn="l" fontAlgn="b"/>
                      <a:r>
                        <a:rPr lang="en-US" sz="2000" b="0" i="0" u="none" strike="noStrike">
                          <a:solidFill>
                            <a:srgbClr val="000000"/>
                          </a:solidFill>
                          <a:effectLst/>
                          <a:latin typeface="Aptos Narrow" panose="020B0004020202020204" pitchFamily="34" charset="0"/>
                        </a:rPr>
                        <a:t>Instructors are on site to teach horsemanship</a:t>
                      </a:r>
                    </a:p>
                  </a:txBody>
                  <a:tcPr marL="68736"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529942949"/>
                  </a:ext>
                </a:extLst>
              </a:tr>
              <a:tr h="308165">
                <a:tc vMerge="1">
                  <a:txBody>
                    <a:bodyPr/>
                    <a:lstStyle/>
                    <a:p>
                      <a:endParaRPr lang="en-US"/>
                    </a:p>
                  </a:txBody>
                  <a:tcPr/>
                </a:tc>
                <a:tc>
                  <a:txBody>
                    <a:bodyPr/>
                    <a:lstStyle/>
                    <a:p>
                      <a:pPr algn="l" fontAlgn="b"/>
                      <a:r>
                        <a:rPr lang="en-US" sz="2000" b="0" i="0" u="none" strike="noStrike">
                          <a:solidFill>
                            <a:srgbClr val="000000"/>
                          </a:solidFill>
                          <a:effectLst/>
                          <a:latin typeface="Aptos Narrow" panose="020B0004020202020204" pitchFamily="34" charset="0"/>
                        </a:rPr>
                        <a:t>Trail rides (3 guides to 10 guests) will depart on the EASY Trail every hour from 10am until 3 pm</a:t>
                      </a:r>
                    </a:p>
                  </a:txBody>
                  <a:tcPr marL="68736"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765054146"/>
                  </a:ext>
                </a:extLst>
              </a:tr>
              <a:tr h="308165">
                <a:tc vMerge="1">
                  <a:txBody>
                    <a:bodyPr/>
                    <a:lstStyle/>
                    <a:p>
                      <a:endParaRPr lang="en-US"/>
                    </a:p>
                  </a:txBody>
                  <a:tcPr/>
                </a:tc>
                <a:tc>
                  <a:txBody>
                    <a:bodyPr/>
                    <a:lstStyle/>
                    <a:p>
                      <a:pPr algn="l" fontAlgn="b"/>
                      <a:r>
                        <a:rPr lang="en-US" sz="2000" b="0" i="0" u="none" strike="noStrike">
                          <a:solidFill>
                            <a:srgbClr val="000000"/>
                          </a:solidFill>
                          <a:effectLst/>
                          <a:latin typeface="Aptos Narrow" panose="020B0004020202020204" pitchFamily="34" charset="0"/>
                        </a:rPr>
                        <a:t>Trail rides (2 guides to 5 guests) will depart on the CHALLENGE Trail at 11am and 1pm.</a:t>
                      </a:r>
                    </a:p>
                  </a:txBody>
                  <a:tcPr marL="68736"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873938120"/>
                  </a:ext>
                </a:extLst>
              </a:tr>
              <a:tr h="308165">
                <a:tc vMerge="1">
                  <a:txBody>
                    <a:bodyPr/>
                    <a:lstStyle/>
                    <a:p>
                      <a:endParaRPr lang="en-US"/>
                    </a:p>
                  </a:txBody>
                  <a:tcPr/>
                </a:tc>
                <a:tc>
                  <a:txBody>
                    <a:bodyPr/>
                    <a:lstStyle/>
                    <a:p>
                      <a:pPr algn="l" fontAlgn="b"/>
                      <a:r>
                        <a:rPr lang="en-US" sz="2000" b="0" i="0" u="none" strike="noStrike">
                          <a:solidFill>
                            <a:srgbClr val="000000"/>
                          </a:solidFill>
                          <a:effectLst/>
                          <a:latin typeface="Aptos Narrow" panose="020B0004020202020204" pitchFamily="34" charset="0"/>
                        </a:rPr>
                        <a:t>Challenge Trail participants must pass a horsemanship test prior to departure.</a:t>
                      </a:r>
                    </a:p>
                  </a:txBody>
                  <a:tcPr marL="274943"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123451424"/>
                  </a:ext>
                </a:extLst>
              </a:tr>
              <a:tr h="166111">
                <a:tc vMerge="1">
                  <a:txBody>
                    <a:bodyPr/>
                    <a:lstStyle/>
                    <a:p>
                      <a:endParaRPr lang="en-US"/>
                    </a:p>
                  </a:txBody>
                  <a:tcPr/>
                </a:tc>
                <a:tc>
                  <a:txBody>
                    <a:bodyPr/>
                    <a:lstStyle/>
                    <a:p>
                      <a:pPr algn="l" fontAlgn="b"/>
                      <a:r>
                        <a:rPr lang="en-US" sz="2000" b="0" i="0" u="sng" strike="noStrike">
                          <a:solidFill>
                            <a:srgbClr val="000000"/>
                          </a:solidFill>
                          <a:effectLst/>
                          <a:latin typeface="Aptos Narrow" panose="020B0004020202020204" pitchFamily="34" charset="0"/>
                        </a:rPr>
                        <a:t>Depending upon availaibity:</a:t>
                      </a:r>
                    </a:p>
                  </a:txBody>
                  <a:tcPr marL="68736"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94273275"/>
                  </a:ext>
                </a:extLst>
              </a:tr>
              <a:tr h="166111">
                <a:tc vMerge="1">
                  <a:txBody>
                    <a:bodyPr/>
                    <a:lstStyle/>
                    <a:p>
                      <a:endParaRPr lang="en-US"/>
                    </a:p>
                  </a:txBody>
                  <a:tcPr/>
                </a:tc>
                <a:tc>
                  <a:txBody>
                    <a:bodyPr/>
                    <a:lstStyle/>
                    <a:p>
                      <a:pPr algn="l" fontAlgn="b"/>
                      <a:r>
                        <a:rPr lang="en-US" sz="2000" b="0" i="0" u="none" strike="noStrike">
                          <a:solidFill>
                            <a:srgbClr val="000000"/>
                          </a:solidFill>
                          <a:effectLst/>
                          <a:latin typeface="Aptos Narrow" panose="020B0004020202020204" pitchFamily="34" charset="0"/>
                        </a:rPr>
                        <a:t>A roping demonstration may take place at 12:30 (after lunch)</a:t>
                      </a:r>
                    </a:p>
                  </a:txBody>
                  <a:tcPr marL="274943"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907794482"/>
                  </a:ext>
                </a:extLst>
              </a:tr>
              <a:tr h="171839">
                <a:tc vMerge="1">
                  <a:txBody>
                    <a:bodyPr/>
                    <a:lstStyle/>
                    <a:p>
                      <a:endParaRPr lang="en-US"/>
                    </a:p>
                  </a:txBody>
                  <a:tcPr/>
                </a:tc>
                <a:tc>
                  <a:txBody>
                    <a:bodyPr/>
                    <a:lstStyle/>
                    <a:p>
                      <a:pPr algn="l" fontAlgn="b"/>
                      <a:r>
                        <a:rPr lang="en-US" sz="2000" b="0" i="0" u="none" strike="noStrike" dirty="0" err="1">
                          <a:solidFill>
                            <a:srgbClr val="000000"/>
                          </a:solidFill>
                          <a:effectLst/>
                          <a:latin typeface="Aptos Narrow" panose="020B0004020202020204" pitchFamily="34" charset="0"/>
                        </a:rPr>
                        <a:t>Wigon</a:t>
                      </a:r>
                      <a:r>
                        <a:rPr lang="en-US" sz="2000" b="0" i="0" u="none" strike="noStrike" dirty="0">
                          <a:solidFill>
                            <a:srgbClr val="000000"/>
                          </a:solidFill>
                          <a:effectLst/>
                          <a:latin typeface="Aptos Narrow" panose="020B0004020202020204" pitchFamily="34" charset="0"/>
                        </a:rPr>
                        <a:t> rides may take place at 10am, 1pm, 2pm and 3pm</a:t>
                      </a:r>
                    </a:p>
                  </a:txBody>
                  <a:tcPr marL="274943"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w="19050"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3098150537"/>
                  </a:ext>
                </a:extLst>
              </a:tr>
            </a:tbl>
          </a:graphicData>
        </a:graphic>
      </p:graphicFrame>
    </p:spTree>
    <p:extLst>
      <p:ext uri="{BB962C8B-B14F-4D97-AF65-F5344CB8AC3E}">
        <p14:creationId xmlns:p14="http://schemas.microsoft.com/office/powerpoint/2010/main" val="1006296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C708F-3D56-412F-4999-B02F29FEEC3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CB95B17-7636-0760-503F-9E2FE9409430}"/>
              </a:ext>
            </a:extLst>
          </p:cNvPr>
          <p:cNvPicPr>
            <a:picLocks noChangeAspect="1"/>
          </p:cNvPicPr>
          <p:nvPr/>
        </p:nvPicPr>
        <p:blipFill>
          <a:blip r:embed="rId3"/>
          <a:srcRect b="60887"/>
          <a:stretch/>
        </p:blipFill>
        <p:spPr>
          <a:xfrm>
            <a:off x="677211" y="916156"/>
            <a:ext cx="11034583" cy="3147808"/>
          </a:xfrm>
          <a:prstGeom prst="rect">
            <a:avLst/>
          </a:prstGeom>
          <a:ln>
            <a:noFill/>
          </a:ln>
        </p:spPr>
      </p:pic>
      <p:sp>
        <p:nvSpPr>
          <p:cNvPr id="16" name="Slide Number Placeholder 15">
            <a:extLst>
              <a:ext uri="{FF2B5EF4-FFF2-40B4-BE49-F238E27FC236}">
                <a16:creationId xmlns:a16="http://schemas.microsoft.com/office/drawing/2014/main" id="{9262FDE6-D7DC-20F7-9CD6-7D210EB4D5CC}"/>
              </a:ext>
            </a:extLst>
          </p:cNvPr>
          <p:cNvSpPr>
            <a:spLocks noGrp="1"/>
          </p:cNvSpPr>
          <p:nvPr>
            <p:ph type="sldNum" sz="quarter" idx="14"/>
          </p:nvPr>
        </p:nvSpPr>
        <p:spPr/>
        <p:txBody>
          <a:bodyPr/>
          <a:lstStyle/>
          <a:p>
            <a:fld id="{97E7A93B-03D1-40CF-B4D6-CA919F2B8BA7}" type="slidenum">
              <a:rPr lang="en-US" smtClean="0"/>
              <a:pPr/>
              <a:t>27</a:t>
            </a:fld>
            <a:endParaRPr lang="en-US" dirty="0"/>
          </a:p>
        </p:txBody>
      </p:sp>
      <p:sp>
        <p:nvSpPr>
          <p:cNvPr id="4" name="Rectangle 3">
            <a:extLst>
              <a:ext uri="{FF2B5EF4-FFF2-40B4-BE49-F238E27FC236}">
                <a16:creationId xmlns:a16="http://schemas.microsoft.com/office/drawing/2014/main" id="{0A62126E-F01C-5D13-0592-B4CF5FB02DA0}"/>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29328902-D8B1-CBCA-ABF6-98A183018372}"/>
              </a:ext>
            </a:extLst>
          </p:cNvPr>
          <p:cNvSpPr txBox="1">
            <a:spLocks/>
          </p:cNvSpPr>
          <p:nvPr/>
        </p:nvSpPr>
        <p:spPr>
          <a:xfrm>
            <a:off x="3180523" y="182563"/>
            <a:ext cx="6251975"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Raci - Everyone On The Same Page With The Same Goal</a:t>
            </a:r>
          </a:p>
        </p:txBody>
      </p:sp>
      <p:sp>
        <p:nvSpPr>
          <p:cNvPr id="8" name="Rectangle 7">
            <a:extLst>
              <a:ext uri="{FF2B5EF4-FFF2-40B4-BE49-F238E27FC236}">
                <a16:creationId xmlns:a16="http://schemas.microsoft.com/office/drawing/2014/main" id="{D32BB9E9-0BDC-EC5D-8201-49D17D2D2EBE}"/>
              </a:ext>
            </a:extLst>
          </p:cNvPr>
          <p:cNvSpPr/>
          <p:nvPr/>
        </p:nvSpPr>
        <p:spPr>
          <a:xfrm>
            <a:off x="2848232" y="2137719"/>
            <a:ext cx="8755504" cy="852616"/>
          </a:xfrm>
          <a:prstGeom prst="rect">
            <a:avLst/>
          </a:prstGeom>
          <a:solidFill>
            <a:srgbClr val="FFFFFF">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3390FCAA-D40F-491A-8B02-0738B8E2836F}"/>
              </a:ext>
            </a:extLst>
          </p:cNvPr>
          <p:cNvGraphicFramePr>
            <a:graphicFrameLocks noGrp="1"/>
          </p:cNvGraphicFramePr>
          <p:nvPr>
            <p:extLst>
              <p:ext uri="{D42A27DB-BD31-4B8C-83A1-F6EECF244321}">
                <p14:modId xmlns:p14="http://schemas.microsoft.com/office/powerpoint/2010/main" val="1138196981"/>
              </p:ext>
            </p:extLst>
          </p:nvPr>
        </p:nvGraphicFramePr>
        <p:xfrm>
          <a:off x="1704162" y="1433068"/>
          <a:ext cx="10201698" cy="5261792"/>
        </p:xfrm>
        <a:graphic>
          <a:graphicData uri="http://schemas.openxmlformats.org/drawingml/2006/table">
            <a:tbl>
              <a:tblPr/>
              <a:tblGrid>
                <a:gridCol w="1580213">
                  <a:extLst>
                    <a:ext uri="{9D8B030D-6E8A-4147-A177-3AD203B41FA5}">
                      <a16:colId xmlns:a16="http://schemas.microsoft.com/office/drawing/2014/main" val="115418122"/>
                    </a:ext>
                  </a:extLst>
                </a:gridCol>
                <a:gridCol w="8621485">
                  <a:extLst>
                    <a:ext uri="{9D8B030D-6E8A-4147-A177-3AD203B41FA5}">
                      <a16:colId xmlns:a16="http://schemas.microsoft.com/office/drawing/2014/main" val="3989006758"/>
                    </a:ext>
                  </a:extLst>
                </a:gridCol>
              </a:tblGrid>
              <a:tr h="308165">
                <a:tc rowSpan="5">
                  <a:txBody>
                    <a:bodyPr/>
                    <a:lstStyle/>
                    <a:p>
                      <a:pPr algn="r" fontAlgn="ctr"/>
                      <a:r>
                        <a:rPr lang="en-US" sz="2000" b="0" i="0" u="none" strike="noStrike" dirty="0">
                          <a:solidFill>
                            <a:srgbClr val="000000"/>
                          </a:solidFill>
                          <a:effectLst/>
                          <a:latin typeface="Aptos Narrow" panose="020B0004020202020204" pitchFamily="34" charset="0"/>
                        </a:rPr>
                        <a:t>Out of SCOPE (Decisions already in place):</a:t>
                      </a:r>
                    </a:p>
                  </a:txBody>
                  <a:tcPr marL="5728" marR="5728" marT="5728" marB="0" anchor="ctr">
                    <a:lnL w="19050" cap="flat" cmpd="sng" algn="ctr">
                      <a:solidFill>
                        <a:srgbClr val="80808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rgbClr val="808080"/>
                      </a:solidFill>
                      <a:prstDash val="solid"/>
                      <a:round/>
                      <a:headEnd type="none" w="med" len="med"/>
                      <a:tailEnd type="none" w="med" len="med"/>
                    </a:lnT>
                    <a:lnB w="19050" cap="flat" cmpd="sng" algn="ctr">
                      <a:solidFill>
                        <a:srgbClr val="80808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Aptos Narrow" panose="020B0004020202020204" pitchFamily="34" charset="0"/>
                        </a:rPr>
                        <a:t>Number of people</a:t>
                      </a:r>
                      <a:r>
                        <a:rPr lang="en-US" sz="2000" b="0" i="0" u="none" strike="noStrike" dirty="0">
                          <a:solidFill>
                            <a:srgbClr val="000000"/>
                          </a:solidFill>
                          <a:effectLst/>
                          <a:latin typeface="Aptos Narrow" panose="020B0004020202020204" pitchFamily="34" charset="0"/>
                        </a:rPr>
                        <a:t>:  50 people, department employees and family members</a:t>
                      </a:r>
                    </a:p>
                  </a:txBody>
                  <a:tcPr marL="68736" marR="5728" marT="5728"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396186177"/>
                  </a:ext>
                </a:extLst>
              </a:tr>
              <a:tr h="308165">
                <a:tc vMerge="1">
                  <a:txBody>
                    <a:bodyPr/>
                    <a:lstStyle/>
                    <a:p>
                      <a:endParaRPr lang="en-US"/>
                    </a:p>
                  </a:txBody>
                  <a:tcPr/>
                </a:tc>
                <a:tc>
                  <a:txBody>
                    <a:bodyPr/>
                    <a:lstStyle/>
                    <a:p>
                      <a:pPr algn="l" fontAlgn="b"/>
                      <a:r>
                        <a:rPr lang="en-US" sz="2000" b="1" i="0" u="none" strike="noStrike" dirty="0">
                          <a:solidFill>
                            <a:srgbClr val="000000"/>
                          </a:solidFill>
                          <a:effectLst/>
                          <a:latin typeface="Aptos Narrow" panose="020B0004020202020204" pitchFamily="34" charset="0"/>
                        </a:rPr>
                        <a:t>Participants</a:t>
                      </a:r>
                      <a:r>
                        <a:rPr lang="en-US" sz="2000" b="0" i="0" u="none" strike="noStrike" dirty="0">
                          <a:solidFill>
                            <a:srgbClr val="000000"/>
                          </a:solidFill>
                          <a:effectLst/>
                          <a:latin typeface="Aptos Narrow" panose="020B0004020202020204" pitchFamily="34" charset="0"/>
                        </a:rPr>
                        <a:t> (50 people) have all signed waivers, and HR has the signed waivers</a:t>
                      </a:r>
                    </a:p>
                  </a:txBody>
                  <a:tcPr marL="68736" marR="5728" marT="5728"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510165894"/>
                  </a:ext>
                </a:extLst>
              </a:tr>
              <a:tr h="308165">
                <a:tc vMerge="1">
                  <a:txBody>
                    <a:bodyPr/>
                    <a:lstStyle/>
                    <a:p>
                      <a:endParaRPr lang="en-US"/>
                    </a:p>
                  </a:txBody>
                  <a:tcPr/>
                </a:tc>
                <a:tc>
                  <a:txBody>
                    <a:bodyPr/>
                    <a:lstStyle/>
                    <a:p>
                      <a:pPr algn="l" fontAlgn="b"/>
                      <a:r>
                        <a:rPr lang="en-US" sz="2000" b="1" i="0" u="none" strike="noStrike" dirty="0">
                          <a:solidFill>
                            <a:srgbClr val="000000"/>
                          </a:solidFill>
                          <a:effectLst/>
                          <a:latin typeface="Aptos Narrow" panose="020B0004020202020204" pitchFamily="34" charset="0"/>
                        </a:rPr>
                        <a:t>Event Budget</a:t>
                      </a:r>
                      <a:r>
                        <a:rPr lang="en-US" sz="2000" b="0" i="0" u="none" strike="noStrike" dirty="0">
                          <a:solidFill>
                            <a:srgbClr val="000000"/>
                          </a:solidFill>
                          <a:effectLst/>
                          <a:latin typeface="Aptos Narrow" panose="020B0004020202020204" pitchFamily="34" charset="0"/>
                        </a:rPr>
                        <a:t>: This event has an unlimited budget - approved and in place</a:t>
                      </a:r>
                    </a:p>
                  </a:txBody>
                  <a:tcPr marL="68736" marR="5728" marT="5728"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212947040"/>
                  </a:ext>
                </a:extLst>
              </a:tr>
              <a:tr h="459384">
                <a:tc vMerge="1">
                  <a:txBody>
                    <a:bodyPr/>
                    <a:lstStyle/>
                    <a:p>
                      <a:endParaRPr lang="en-US"/>
                    </a:p>
                  </a:txBody>
                  <a:tcPr/>
                </a:tc>
                <a:tc>
                  <a:txBody>
                    <a:bodyPr/>
                    <a:lstStyle/>
                    <a:p>
                      <a:pPr algn="l" fontAlgn="b"/>
                      <a:r>
                        <a:rPr lang="en-US" sz="2000" b="1" i="0" u="none" strike="noStrike" dirty="0">
                          <a:solidFill>
                            <a:srgbClr val="000000"/>
                          </a:solidFill>
                          <a:effectLst/>
                          <a:latin typeface="Aptos Narrow" panose="020B0004020202020204" pitchFamily="34" charset="0"/>
                        </a:rPr>
                        <a:t>Transportation</a:t>
                      </a:r>
                      <a:r>
                        <a:rPr lang="en-US" sz="2000" b="0" i="0" u="none" strike="noStrike" dirty="0">
                          <a:solidFill>
                            <a:srgbClr val="000000"/>
                          </a:solidFill>
                          <a:effectLst/>
                          <a:latin typeface="Aptos Narrow" panose="020B0004020202020204" pitchFamily="34" charset="0"/>
                        </a:rPr>
                        <a:t>:  Leaving at 9am from the employee parking lot, circle drive </a:t>
                      </a:r>
                      <a:br>
                        <a:rPr lang="en-US" sz="2000" b="0" i="0" u="none" strike="noStrike" dirty="0">
                          <a:solidFill>
                            <a:srgbClr val="000000"/>
                          </a:solidFill>
                          <a:effectLst/>
                          <a:latin typeface="Aptos Narrow" panose="020B0004020202020204" pitchFamily="34" charset="0"/>
                        </a:rPr>
                      </a:br>
                      <a:r>
                        <a:rPr lang="en-US" sz="2000" b="0" i="0" u="none" strike="noStrike" dirty="0">
                          <a:solidFill>
                            <a:srgbClr val="000000"/>
                          </a:solidFill>
                          <a:effectLst/>
                          <a:latin typeface="Aptos Narrow" panose="020B0004020202020204" pitchFamily="34" charset="0"/>
                        </a:rPr>
                        <a:t>Returning at 5pm to the employee parking lot, circle drive</a:t>
                      </a:r>
                    </a:p>
                  </a:txBody>
                  <a:tcPr marL="68736" marR="5728" marT="5728"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555878001"/>
                  </a:ext>
                </a:extLst>
              </a:tr>
              <a:tr h="308165">
                <a:tc vMerge="1">
                  <a:txBody>
                    <a:bodyPr/>
                    <a:lstStyle/>
                    <a:p>
                      <a:endParaRPr lang="en-US"/>
                    </a:p>
                  </a:txBody>
                  <a:tcPr/>
                </a:tc>
                <a:tc>
                  <a:txBody>
                    <a:bodyPr/>
                    <a:lstStyle/>
                    <a:p>
                      <a:pPr algn="l" fontAlgn="b"/>
                      <a:r>
                        <a:rPr lang="en-US" sz="2000" b="1" i="0" u="none" strike="noStrike" dirty="0">
                          <a:solidFill>
                            <a:srgbClr val="000000"/>
                          </a:solidFill>
                          <a:effectLst/>
                          <a:latin typeface="Aptos Narrow" panose="020B0004020202020204" pitchFamily="34" charset="0"/>
                        </a:rPr>
                        <a:t>Destination</a:t>
                      </a:r>
                      <a:r>
                        <a:rPr lang="en-US" sz="2000" b="0" i="0" u="none" strike="noStrike" dirty="0">
                          <a:solidFill>
                            <a:srgbClr val="000000"/>
                          </a:solidFill>
                          <a:effectLst/>
                          <a:latin typeface="Aptos Narrow" panose="020B0004020202020204" pitchFamily="34" charset="0"/>
                        </a:rPr>
                        <a:t>: Cowboy Ranch, located 30 min from the office, is under contract/paid</a:t>
                      </a:r>
                    </a:p>
                  </a:txBody>
                  <a:tcPr marL="68736" marR="5728" marT="5728"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a:noFill/>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58326094"/>
                  </a:ext>
                </a:extLst>
              </a:tr>
              <a:tr h="177567">
                <a:tc>
                  <a:txBody>
                    <a:bodyPr/>
                    <a:lstStyle/>
                    <a:p>
                      <a:pPr algn="r" fontAlgn="ctr"/>
                      <a:endParaRPr lang="en-US" sz="2000" b="0" i="0" u="none" strike="noStrike">
                        <a:solidFill>
                          <a:srgbClr val="000000"/>
                        </a:solidFill>
                        <a:effectLst/>
                        <a:latin typeface="Aptos Narrow" panose="020B0004020202020204" pitchFamily="34" charset="0"/>
                      </a:endParaRPr>
                    </a:p>
                  </a:txBody>
                  <a:tcPr marL="5728" marR="5728" marT="5728" marB="0" anchor="ctr">
                    <a:lnL>
                      <a:noFill/>
                    </a:lnL>
                    <a:lnR>
                      <a:noFill/>
                    </a:lnR>
                    <a:lnT w="19050" cap="flat" cmpd="sng" algn="ctr">
                      <a:solidFill>
                        <a:srgbClr val="808080"/>
                      </a:solidFill>
                      <a:prstDash val="solid"/>
                      <a:round/>
                      <a:headEnd type="none" w="med" len="med"/>
                      <a:tailEnd type="none" w="med" len="med"/>
                    </a:lnT>
                    <a:lnB w="19050" cap="flat" cmpd="sng" algn="ctr">
                      <a:solidFill>
                        <a:srgbClr val="00B050"/>
                      </a:solidFill>
                      <a:prstDash val="solid"/>
                      <a:round/>
                      <a:headEnd type="none" w="med" len="med"/>
                      <a:tailEnd type="none" w="med" len="med"/>
                    </a:lnB>
                    <a:solidFill>
                      <a:schemeClr val="bg1"/>
                    </a:solidFill>
                  </a:tcPr>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68736" marR="5728" marT="5728" marB="0" anchor="b">
                    <a:lnL>
                      <a:noFill/>
                    </a:lnL>
                    <a:lnR>
                      <a:noFill/>
                    </a:lnR>
                    <a:lnT w="12700" cap="flat" cmpd="sng" algn="ctr">
                      <a:solidFill>
                        <a:schemeClr val="bg1">
                          <a:lumMod val="65000"/>
                        </a:schemeClr>
                      </a:solidFill>
                      <a:prstDash val="solid"/>
                      <a:round/>
                      <a:headEnd type="none" w="med" len="med"/>
                      <a:tailEnd type="none" w="med" len="med"/>
                    </a:lnT>
                    <a:lnB w="19050"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2851229006"/>
                  </a:ext>
                </a:extLst>
              </a:tr>
              <a:tr h="171839">
                <a:tc rowSpan="8">
                  <a:txBody>
                    <a:bodyPr/>
                    <a:lstStyle/>
                    <a:p>
                      <a:pPr algn="r" fontAlgn="ctr"/>
                      <a:r>
                        <a:rPr lang="en-US" sz="2000" b="0" i="0" u="none" strike="noStrike" dirty="0">
                          <a:solidFill>
                            <a:srgbClr val="000000"/>
                          </a:solidFill>
                          <a:effectLst/>
                          <a:latin typeface="Aptos Narrow" panose="020B0004020202020204" pitchFamily="34" charset="0"/>
                        </a:rPr>
                        <a:t>Details about Cowboy Ranch:</a:t>
                      </a:r>
                    </a:p>
                  </a:txBody>
                  <a:tcPr marL="5728" marR="5728" marT="5728" marB="0" anchor="ctr">
                    <a:lnL w="1905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9050" cap="flat" cmpd="sng" algn="ctr">
                      <a:solidFill>
                        <a:srgbClr val="00B050"/>
                      </a:solidFill>
                      <a:prstDash val="solid"/>
                      <a:round/>
                      <a:headEnd type="none" w="med" len="med"/>
                      <a:tailEnd type="none" w="med" len="med"/>
                    </a:lnT>
                    <a:lnB w="19050" cap="flat" cmpd="sng" algn="ctr">
                      <a:solidFill>
                        <a:srgbClr val="00B050"/>
                      </a:solidFill>
                      <a:prstDash val="solid"/>
                      <a:round/>
                      <a:headEnd type="none" w="med" len="med"/>
                      <a:tailEnd type="none" w="med" len="med"/>
                    </a:lnB>
                    <a:solidFill>
                      <a:schemeClr val="bg1"/>
                    </a:solidFill>
                  </a:tcPr>
                </a:tc>
                <a:tc>
                  <a:txBody>
                    <a:bodyPr/>
                    <a:lstStyle/>
                    <a:p>
                      <a:pPr algn="l" fontAlgn="b"/>
                      <a:r>
                        <a:rPr lang="en-US" sz="2000" b="0" i="0" u="none" strike="noStrike" dirty="0">
                          <a:solidFill>
                            <a:srgbClr val="000000"/>
                          </a:solidFill>
                          <a:effectLst/>
                          <a:latin typeface="Aptos Narrow" panose="020B0004020202020204" pitchFamily="34" charset="0"/>
                        </a:rPr>
                        <a:t>30+ horses are available to ride</a:t>
                      </a:r>
                    </a:p>
                  </a:txBody>
                  <a:tcPr marL="68736"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w="19050" cap="flat" cmpd="sng" algn="ctr">
                      <a:solidFill>
                        <a:srgbClr val="00B05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18262442"/>
                  </a:ext>
                </a:extLst>
              </a:tr>
              <a:tr h="166111">
                <a:tc vMerge="1">
                  <a:txBody>
                    <a:bodyPr/>
                    <a:lstStyle/>
                    <a:p>
                      <a:endParaRPr lang="en-US"/>
                    </a:p>
                  </a:txBody>
                  <a:tcPr/>
                </a:tc>
                <a:tc>
                  <a:txBody>
                    <a:bodyPr/>
                    <a:lstStyle/>
                    <a:p>
                      <a:pPr algn="l" fontAlgn="b"/>
                      <a:r>
                        <a:rPr lang="en-US" sz="2000" b="0" i="0" u="none" strike="noStrike" dirty="0">
                          <a:solidFill>
                            <a:srgbClr val="000000"/>
                          </a:solidFill>
                          <a:effectLst/>
                          <a:latin typeface="Aptos Narrow" panose="020B0004020202020204" pitchFamily="34" charset="0"/>
                        </a:rPr>
                        <a:t>Instructors are on site to teach horsemanship</a:t>
                      </a:r>
                    </a:p>
                  </a:txBody>
                  <a:tcPr marL="68736"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529942949"/>
                  </a:ext>
                </a:extLst>
              </a:tr>
              <a:tr h="308165">
                <a:tc vMerge="1">
                  <a:txBody>
                    <a:bodyPr/>
                    <a:lstStyle/>
                    <a:p>
                      <a:endParaRPr lang="en-US"/>
                    </a:p>
                  </a:txBody>
                  <a:tcPr/>
                </a:tc>
                <a:tc>
                  <a:txBody>
                    <a:bodyPr/>
                    <a:lstStyle/>
                    <a:p>
                      <a:pPr algn="l" fontAlgn="b"/>
                      <a:r>
                        <a:rPr lang="en-US" sz="2000" b="0" i="0" u="none" strike="noStrike">
                          <a:solidFill>
                            <a:srgbClr val="000000"/>
                          </a:solidFill>
                          <a:effectLst/>
                          <a:latin typeface="Aptos Narrow" panose="020B0004020202020204" pitchFamily="34" charset="0"/>
                        </a:rPr>
                        <a:t>Trail rides (3 guides to 10 guests) will depart on the EASY Trail every hour from 10am until 3 pm</a:t>
                      </a:r>
                    </a:p>
                  </a:txBody>
                  <a:tcPr marL="68736"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765054146"/>
                  </a:ext>
                </a:extLst>
              </a:tr>
              <a:tr h="308165">
                <a:tc vMerge="1">
                  <a:txBody>
                    <a:bodyPr/>
                    <a:lstStyle/>
                    <a:p>
                      <a:endParaRPr lang="en-US"/>
                    </a:p>
                  </a:txBody>
                  <a:tcPr/>
                </a:tc>
                <a:tc>
                  <a:txBody>
                    <a:bodyPr/>
                    <a:lstStyle/>
                    <a:p>
                      <a:pPr algn="l" fontAlgn="b"/>
                      <a:r>
                        <a:rPr lang="en-US" sz="2000" b="0" i="0" u="none" strike="noStrike" dirty="0">
                          <a:solidFill>
                            <a:srgbClr val="000000"/>
                          </a:solidFill>
                          <a:effectLst/>
                          <a:latin typeface="Aptos Narrow" panose="020B0004020202020204" pitchFamily="34" charset="0"/>
                        </a:rPr>
                        <a:t>Trail rides (2 guides to 5 guests) will depart on the CHALLENGE Trail at 11am and 1pm.</a:t>
                      </a:r>
                    </a:p>
                  </a:txBody>
                  <a:tcPr marL="68736"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873938120"/>
                  </a:ext>
                </a:extLst>
              </a:tr>
              <a:tr h="308165">
                <a:tc vMerge="1">
                  <a:txBody>
                    <a:bodyPr/>
                    <a:lstStyle/>
                    <a:p>
                      <a:endParaRPr lang="en-US"/>
                    </a:p>
                  </a:txBody>
                  <a:tcPr/>
                </a:tc>
                <a:tc>
                  <a:txBody>
                    <a:bodyPr/>
                    <a:lstStyle/>
                    <a:p>
                      <a:pPr algn="l" fontAlgn="b"/>
                      <a:r>
                        <a:rPr lang="en-US" sz="2000" b="0" i="0" u="none" strike="noStrike">
                          <a:solidFill>
                            <a:srgbClr val="000000"/>
                          </a:solidFill>
                          <a:effectLst/>
                          <a:latin typeface="Aptos Narrow" panose="020B0004020202020204" pitchFamily="34" charset="0"/>
                        </a:rPr>
                        <a:t>Challenge Trail participants must pass a horsemanship test prior to departure.</a:t>
                      </a:r>
                    </a:p>
                  </a:txBody>
                  <a:tcPr marL="274943"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123451424"/>
                  </a:ext>
                </a:extLst>
              </a:tr>
              <a:tr h="166111">
                <a:tc vMerge="1">
                  <a:txBody>
                    <a:bodyPr/>
                    <a:lstStyle/>
                    <a:p>
                      <a:endParaRPr lang="en-US"/>
                    </a:p>
                  </a:txBody>
                  <a:tcPr/>
                </a:tc>
                <a:tc>
                  <a:txBody>
                    <a:bodyPr/>
                    <a:lstStyle/>
                    <a:p>
                      <a:pPr algn="l" fontAlgn="b"/>
                      <a:r>
                        <a:rPr lang="en-US" sz="2000" b="0" i="0" u="sng" strike="noStrike">
                          <a:solidFill>
                            <a:srgbClr val="000000"/>
                          </a:solidFill>
                          <a:effectLst/>
                          <a:latin typeface="Aptos Narrow" panose="020B0004020202020204" pitchFamily="34" charset="0"/>
                        </a:rPr>
                        <a:t>Depending upon availaibity:</a:t>
                      </a:r>
                    </a:p>
                  </a:txBody>
                  <a:tcPr marL="68736"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94273275"/>
                  </a:ext>
                </a:extLst>
              </a:tr>
              <a:tr h="166111">
                <a:tc vMerge="1">
                  <a:txBody>
                    <a:bodyPr/>
                    <a:lstStyle/>
                    <a:p>
                      <a:endParaRPr lang="en-US"/>
                    </a:p>
                  </a:txBody>
                  <a:tcPr/>
                </a:tc>
                <a:tc>
                  <a:txBody>
                    <a:bodyPr/>
                    <a:lstStyle/>
                    <a:p>
                      <a:pPr algn="l" fontAlgn="b"/>
                      <a:r>
                        <a:rPr lang="en-US" sz="2000" b="0" i="0" u="none" strike="noStrike">
                          <a:solidFill>
                            <a:srgbClr val="000000"/>
                          </a:solidFill>
                          <a:effectLst/>
                          <a:latin typeface="Aptos Narrow" panose="020B0004020202020204" pitchFamily="34" charset="0"/>
                        </a:rPr>
                        <a:t>A roping demonstration may take place at 12:30 (after lunch)</a:t>
                      </a:r>
                    </a:p>
                  </a:txBody>
                  <a:tcPr marL="274943"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907794482"/>
                  </a:ext>
                </a:extLst>
              </a:tr>
              <a:tr h="171839">
                <a:tc vMerge="1">
                  <a:txBody>
                    <a:bodyPr/>
                    <a:lstStyle/>
                    <a:p>
                      <a:endParaRPr lang="en-US"/>
                    </a:p>
                  </a:txBody>
                  <a:tcPr/>
                </a:tc>
                <a:tc>
                  <a:txBody>
                    <a:bodyPr/>
                    <a:lstStyle/>
                    <a:p>
                      <a:pPr algn="l" fontAlgn="b"/>
                      <a:r>
                        <a:rPr lang="en-US" sz="2000" b="0" i="0" u="none" strike="noStrike" dirty="0">
                          <a:solidFill>
                            <a:srgbClr val="000000"/>
                          </a:solidFill>
                          <a:effectLst/>
                          <a:latin typeface="Aptos Narrow" panose="020B0004020202020204" pitchFamily="34" charset="0"/>
                        </a:rPr>
                        <a:t>Wagon rides may take place at 10am, 1pm, 2pm and 3pm</a:t>
                      </a:r>
                    </a:p>
                  </a:txBody>
                  <a:tcPr marL="274943" marR="5728" marT="5728" marB="0" anchor="b">
                    <a:lnL w="12700" cap="flat" cmpd="sng" algn="ctr">
                      <a:solidFill>
                        <a:srgbClr val="00B050"/>
                      </a:solidFill>
                      <a:prstDash val="solid"/>
                      <a:round/>
                      <a:headEnd type="none" w="med" len="med"/>
                      <a:tailEnd type="none" w="med" len="med"/>
                    </a:lnL>
                    <a:lnR w="19050" cap="flat" cmpd="sng" algn="ctr">
                      <a:solidFill>
                        <a:srgbClr val="00B050"/>
                      </a:solidFill>
                      <a:prstDash val="solid"/>
                      <a:round/>
                      <a:headEnd type="none" w="med" len="med"/>
                      <a:tailEnd type="none" w="med" len="med"/>
                    </a:lnR>
                    <a:lnT>
                      <a:noFill/>
                    </a:lnT>
                    <a:lnB w="19050"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3098150537"/>
                  </a:ext>
                </a:extLst>
              </a:tr>
            </a:tbl>
          </a:graphicData>
        </a:graphic>
      </p:graphicFrame>
    </p:spTree>
    <p:extLst>
      <p:ext uri="{BB962C8B-B14F-4D97-AF65-F5344CB8AC3E}">
        <p14:creationId xmlns:p14="http://schemas.microsoft.com/office/powerpoint/2010/main" val="818062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00F1B-137F-58F2-C233-5293D2A9CE0A}"/>
            </a:ext>
          </a:extLst>
        </p:cNvPr>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BACD710E-35C2-6B67-C2CA-C1F42164C1FC}"/>
              </a:ext>
            </a:extLst>
          </p:cNvPr>
          <p:cNvSpPr>
            <a:spLocks noGrp="1"/>
          </p:cNvSpPr>
          <p:nvPr>
            <p:ph type="sldNum" sz="quarter" idx="14"/>
          </p:nvPr>
        </p:nvSpPr>
        <p:spPr/>
        <p:txBody>
          <a:bodyPr/>
          <a:lstStyle/>
          <a:p>
            <a:fld id="{97E7A93B-03D1-40CF-B4D6-CA919F2B8BA7}" type="slidenum">
              <a:rPr lang="en-US" smtClean="0"/>
              <a:pPr/>
              <a:t>28</a:t>
            </a:fld>
            <a:endParaRPr lang="en-US" dirty="0"/>
          </a:p>
        </p:txBody>
      </p:sp>
      <p:sp>
        <p:nvSpPr>
          <p:cNvPr id="4" name="Rectangle 3">
            <a:extLst>
              <a:ext uri="{FF2B5EF4-FFF2-40B4-BE49-F238E27FC236}">
                <a16:creationId xmlns:a16="http://schemas.microsoft.com/office/drawing/2014/main" id="{093250E7-E281-421E-7336-F111EEDB668D}"/>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FDE1F292-6B16-470A-8291-1C09727A2D3C}"/>
              </a:ext>
            </a:extLst>
          </p:cNvPr>
          <p:cNvSpPr txBox="1">
            <a:spLocks/>
          </p:cNvSpPr>
          <p:nvPr/>
        </p:nvSpPr>
        <p:spPr>
          <a:xfrm>
            <a:off x="3180523" y="182563"/>
            <a:ext cx="6251975"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Raci - Everyone On The Same Page With The Same Goal</a:t>
            </a:r>
          </a:p>
        </p:txBody>
      </p:sp>
      <p:pic>
        <p:nvPicPr>
          <p:cNvPr id="1026" name="Picture 2" descr="Image result for cowboy dude ranch">
            <a:extLst>
              <a:ext uri="{FF2B5EF4-FFF2-40B4-BE49-F238E27FC236}">
                <a16:creationId xmlns:a16="http://schemas.microsoft.com/office/drawing/2014/main" id="{E073AFB6-0EA6-A332-7455-60B519B3A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38" y="957610"/>
            <a:ext cx="4096336" cy="3429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wboy wagon ride">
            <a:extLst>
              <a:ext uri="{FF2B5EF4-FFF2-40B4-BE49-F238E27FC236}">
                <a16:creationId xmlns:a16="http://schemas.microsoft.com/office/drawing/2014/main" id="{BA5734D9-536F-2789-9E7E-C128F75C73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49" y="2544063"/>
            <a:ext cx="3359434" cy="22563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orse lesson">
            <a:extLst>
              <a:ext uri="{FF2B5EF4-FFF2-40B4-BE49-F238E27FC236}">
                <a16:creationId xmlns:a16="http://schemas.microsoft.com/office/drawing/2014/main" id="{20F4CD8E-B93C-D54C-73BB-69D4CC4748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5058" y="3672231"/>
            <a:ext cx="3473088" cy="261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251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56BBA4-B1A2-ED93-CF0E-D84B899B10BC}"/>
            </a:ext>
          </a:extLst>
        </p:cNvPr>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C56A07AF-BDFF-48AE-9AF7-652BF599A4A6}"/>
              </a:ext>
            </a:extLst>
          </p:cNvPr>
          <p:cNvSpPr>
            <a:spLocks noGrp="1"/>
          </p:cNvSpPr>
          <p:nvPr>
            <p:ph type="sldNum" sz="quarter" idx="14"/>
          </p:nvPr>
        </p:nvSpPr>
        <p:spPr/>
        <p:txBody>
          <a:bodyPr/>
          <a:lstStyle/>
          <a:p>
            <a:fld id="{97E7A93B-03D1-40CF-B4D6-CA919F2B8BA7}" type="slidenum">
              <a:rPr lang="en-US" smtClean="0"/>
              <a:pPr/>
              <a:t>29</a:t>
            </a:fld>
            <a:endParaRPr lang="en-US" dirty="0"/>
          </a:p>
        </p:txBody>
      </p:sp>
      <p:sp>
        <p:nvSpPr>
          <p:cNvPr id="4" name="Rectangle 3">
            <a:extLst>
              <a:ext uri="{FF2B5EF4-FFF2-40B4-BE49-F238E27FC236}">
                <a16:creationId xmlns:a16="http://schemas.microsoft.com/office/drawing/2014/main" id="{A148B76B-EE42-3C94-9184-B32AA6EDE574}"/>
              </a:ext>
            </a:extLst>
          </p:cNvPr>
          <p:cNvSpPr/>
          <p:nvPr/>
        </p:nvSpPr>
        <p:spPr>
          <a:xfrm>
            <a:off x="1942949" y="5183384"/>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C300D1F2-B82E-ED10-1C47-786BA9D0FCC6}"/>
              </a:ext>
            </a:extLst>
          </p:cNvPr>
          <p:cNvSpPr txBox="1">
            <a:spLocks/>
          </p:cNvSpPr>
          <p:nvPr/>
        </p:nvSpPr>
        <p:spPr>
          <a:xfrm>
            <a:off x="3180523" y="182563"/>
            <a:ext cx="6251975"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Raci - Everyone On The Same Page With The Same Goal</a:t>
            </a:r>
          </a:p>
        </p:txBody>
      </p:sp>
      <p:graphicFrame>
        <p:nvGraphicFramePr>
          <p:cNvPr id="2" name="Table 1">
            <a:extLst>
              <a:ext uri="{FF2B5EF4-FFF2-40B4-BE49-F238E27FC236}">
                <a16:creationId xmlns:a16="http://schemas.microsoft.com/office/drawing/2014/main" id="{3AB1234C-04CE-FD46-541C-752E90091315}"/>
              </a:ext>
            </a:extLst>
          </p:cNvPr>
          <p:cNvGraphicFramePr>
            <a:graphicFrameLocks noGrp="1"/>
          </p:cNvGraphicFramePr>
          <p:nvPr>
            <p:extLst>
              <p:ext uri="{D42A27DB-BD31-4B8C-83A1-F6EECF244321}">
                <p14:modId xmlns:p14="http://schemas.microsoft.com/office/powerpoint/2010/main" val="2892948574"/>
              </p:ext>
            </p:extLst>
          </p:nvPr>
        </p:nvGraphicFramePr>
        <p:xfrm>
          <a:off x="477593" y="713388"/>
          <a:ext cx="11306668" cy="1299210"/>
        </p:xfrm>
        <a:graphic>
          <a:graphicData uri="http://schemas.openxmlformats.org/drawingml/2006/table">
            <a:tbl>
              <a:tblPr>
                <a:tableStyleId>{793D81CF-94F2-401A-BA57-92F5A7B2D0C5}</a:tableStyleId>
              </a:tblPr>
              <a:tblGrid>
                <a:gridCol w="2784628">
                  <a:extLst>
                    <a:ext uri="{9D8B030D-6E8A-4147-A177-3AD203B41FA5}">
                      <a16:colId xmlns:a16="http://schemas.microsoft.com/office/drawing/2014/main" val="2902728635"/>
                    </a:ext>
                  </a:extLst>
                </a:gridCol>
                <a:gridCol w="8522040">
                  <a:extLst>
                    <a:ext uri="{9D8B030D-6E8A-4147-A177-3AD203B41FA5}">
                      <a16:colId xmlns:a16="http://schemas.microsoft.com/office/drawing/2014/main" val="2868017628"/>
                    </a:ext>
                  </a:extLst>
                </a:gridCol>
              </a:tblGrid>
              <a:tr h="184150">
                <a:tc>
                  <a:txBody>
                    <a:bodyPr/>
                    <a:lstStyle/>
                    <a:p>
                      <a:pPr algn="l" fontAlgn="b"/>
                      <a:r>
                        <a:rPr lang="en-US" sz="1800" b="1" kern="1200" dirty="0">
                          <a:solidFill>
                            <a:schemeClr val="tx1"/>
                          </a:solidFill>
                          <a:highlight>
                            <a:srgbClr val="FFFF00"/>
                          </a:highlight>
                          <a:latin typeface="+mn-lt"/>
                          <a:ea typeface="+mn-ea"/>
                          <a:cs typeface="+mn-cs"/>
                        </a:rPr>
                        <a:t>Goal of this Meeting:</a:t>
                      </a: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Department Outing – Cowboy Ranch - Friday, </a:t>
                      </a:r>
                      <a:r>
                        <a:rPr lang="en-US" sz="1800" b="0" i="0" kern="1200" dirty="0">
                          <a:solidFill>
                            <a:schemeClr val="dk1"/>
                          </a:solidFill>
                          <a:effectLst/>
                          <a:latin typeface="+mn-lt"/>
                          <a:ea typeface="+mn-ea"/>
                          <a:cs typeface="+mn-cs"/>
                        </a:rPr>
                        <a:t>March 21st, Friday</a:t>
                      </a:r>
                      <a:r>
                        <a:rPr lang="en-US" sz="1600" u="none" strike="noStrike" dirty="0">
                          <a:effectLst/>
                        </a:rPr>
                        <a:t>, 9-5</a:t>
                      </a:r>
                      <a:endParaRPr lang="en-US" sz="16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285194963"/>
                  </a:ext>
                </a:extLst>
              </a:tr>
              <a:tr h="209550">
                <a:tc>
                  <a:txBody>
                    <a:bodyPr/>
                    <a:lstStyle/>
                    <a:p>
                      <a:pPr marL="0" algn="l" defTabSz="914400" rtl="0" eaLnBrk="1" fontAlgn="b" latinLnBrk="0" hangingPunct="1"/>
                      <a:r>
                        <a:rPr lang="en-US" sz="1800" b="1" kern="1200" dirty="0">
                          <a:solidFill>
                            <a:schemeClr val="tx1"/>
                          </a:solidFill>
                          <a:highlight>
                            <a:srgbClr val="FFFF00"/>
                          </a:highlight>
                          <a:latin typeface="+mn-lt"/>
                          <a:ea typeface="+mn-ea"/>
                          <a:cs typeface="+mn-cs"/>
                        </a:rPr>
                        <a:t>Scope of This Meeting:</a:t>
                      </a:r>
                    </a:p>
                  </a:txBody>
                  <a:tcPr marL="6350" marR="6350" marT="6350" marB="0" anchor="b"/>
                </a:tc>
                <a:tc>
                  <a:txBody>
                    <a:bodyPr/>
                    <a:lstStyle/>
                    <a:p>
                      <a:pPr lvl="0" algn="l" fontAlgn="b"/>
                      <a:r>
                        <a:rPr lang="en-US" sz="1600" u="none" strike="noStrike" dirty="0">
                          <a:effectLst/>
                        </a:rPr>
                        <a:t>Determine: Communication, Transportation, Games, Food, What Else?</a:t>
                      </a:r>
                      <a:endParaRPr lang="en-US" sz="16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862058990"/>
                  </a:ext>
                </a:extLst>
              </a:tr>
              <a:tr h="32378">
                <a:tc>
                  <a:txBody>
                    <a:bodyPr/>
                    <a:lstStyle/>
                    <a:p>
                      <a:pPr marL="0" algn="l" defTabSz="914400" rtl="0" eaLnBrk="1" fontAlgn="b" latinLnBrk="0" hangingPunct="1"/>
                      <a:r>
                        <a:rPr lang="en-US" sz="1800" b="1" kern="1200" dirty="0">
                          <a:solidFill>
                            <a:schemeClr val="tx1"/>
                          </a:solidFill>
                          <a:highlight>
                            <a:srgbClr val="FFFF00"/>
                          </a:highlight>
                          <a:latin typeface="+mn-lt"/>
                          <a:ea typeface="+mn-ea"/>
                          <a:cs typeface="+mn-cs"/>
                        </a:rPr>
                        <a:t>Out of Scope:</a:t>
                      </a:r>
                    </a:p>
                  </a:txBody>
                  <a:tcPr marL="6350" marR="6350" marT="6350" marB="0" anchor="ctr"/>
                </a:tc>
                <a:tc>
                  <a:txBody>
                    <a:bodyPr/>
                    <a:lstStyle/>
                    <a:p>
                      <a:pPr lvl="0" algn="l" fontAlgn="b"/>
                      <a:r>
                        <a:rPr lang="en-US" sz="1600" u="none" strike="noStrike" dirty="0">
                          <a:effectLst/>
                        </a:rPr>
                        <a:t>50 people (list confirmed and participant waivers signed &amp; received), Destination Identified and paid, Event Budget Allocated: Unlimited, Date/Time 03/21, 9-5, Leaving from and returning to office (employee parking lot)</a:t>
                      </a:r>
                      <a:endParaRPr lang="en-US" sz="16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53301414"/>
                  </a:ext>
                </a:extLst>
              </a:tr>
            </a:tbl>
          </a:graphicData>
        </a:graphic>
      </p:graphicFrame>
      <p:graphicFrame>
        <p:nvGraphicFramePr>
          <p:cNvPr id="3" name="Table 2">
            <a:extLst>
              <a:ext uri="{FF2B5EF4-FFF2-40B4-BE49-F238E27FC236}">
                <a16:creationId xmlns:a16="http://schemas.microsoft.com/office/drawing/2014/main" id="{11237B47-A897-9A16-3459-B3AD3B30119E}"/>
              </a:ext>
            </a:extLst>
          </p:cNvPr>
          <p:cNvGraphicFramePr>
            <a:graphicFrameLocks noGrp="1"/>
          </p:cNvGraphicFramePr>
          <p:nvPr>
            <p:extLst>
              <p:ext uri="{D42A27DB-BD31-4B8C-83A1-F6EECF244321}">
                <p14:modId xmlns:p14="http://schemas.microsoft.com/office/powerpoint/2010/main" val="3846617856"/>
              </p:ext>
            </p:extLst>
          </p:nvPr>
        </p:nvGraphicFramePr>
        <p:xfrm>
          <a:off x="477593" y="2589424"/>
          <a:ext cx="11299854" cy="3688080"/>
        </p:xfrm>
        <a:graphic>
          <a:graphicData uri="http://schemas.openxmlformats.org/drawingml/2006/table">
            <a:tbl>
              <a:tblPr firstRow="1" bandRow="1">
                <a:tableStyleId>{5FD0F851-EC5A-4D38-B0AD-8093EC10F338}</a:tableStyleId>
              </a:tblPr>
              <a:tblGrid>
                <a:gridCol w="1478207">
                  <a:extLst>
                    <a:ext uri="{9D8B030D-6E8A-4147-A177-3AD203B41FA5}">
                      <a16:colId xmlns:a16="http://schemas.microsoft.com/office/drawing/2014/main" val="3139401782"/>
                    </a:ext>
                  </a:extLst>
                </a:gridCol>
                <a:gridCol w="889000">
                  <a:extLst>
                    <a:ext uri="{9D8B030D-6E8A-4147-A177-3AD203B41FA5}">
                      <a16:colId xmlns:a16="http://schemas.microsoft.com/office/drawing/2014/main" val="2609506655"/>
                    </a:ext>
                  </a:extLst>
                </a:gridCol>
                <a:gridCol w="1320800">
                  <a:extLst>
                    <a:ext uri="{9D8B030D-6E8A-4147-A177-3AD203B41FA5}">
                      <a16:colId xmlns:a16="http://schemas.microsoft.com/office/drawing/2014/main" val="3154277211"/>
                    </a:ext>
                  </a:extLst>
                </a:gridCol>
                <a:gridCol w="1346200">
                  <a:extLst>
                    <a:ext uri="{9D8B030D-6E8A-4147-A177-3AD203B41FA5}">
                      <a16:colId xmlns:a16="http://schemas.microsoft.com/office/drawing/2014/main" val="594950449"/>
                    </a:ext>
                  </a:extLst>
                </a:gridCol>
                <a:gridCol w="1447800">
                  <a:extLst>
                    <a:ext uri="{9D8B030D-6E8A-4147-A177-3AD203B41FA5}">
                      <a16:colId xmlns:a16="http://schemas.microsoft.com/office/drawing/2014/main" val="4159915732"/>
                    </a:ext>
                  </a:extLst>
                </a:gridCol>
                <a:gridCol w="850900">
                  <a:extLst>
                    <a:ext uri="{9D8B030D-6E8A-4147-A177-3AD203B41FA5}">
                      <a16:colId xmlns:a16="http://schemas.microsoft.com/office/drawing/2014/main" val="2134640906"/>
                    </a:ext>
                  </a:extLst>
                </a:gridCol>
                <a:gridCol w="850900">
                  <a:extLst>
                    <a:ext uri="{9D8B030D-6E8A-4147-A177-3AD203B41FA5}">
                      <a16:colId xmlns:a16="http://schemas.microsoft.com/office/drawing/2014/main" val="2830942799"/>
                    </a:ext>
                  </a:extLst>
                </a:gridCol>
                <a:gridCol w="850900">
                  <a:extLst>
                    <a:ext uri="{9D8B030D-6E8A-4147-A177-3AD203B41FA5}">
                      <a16:colId xmlns:a16="http://schemas.microsoft.com/office/drawing/2014/main" val="3999410672"/>
                    </a:ext>
                  </a:extLst>
                </a:gridCol>
                <a:gridCol w="863600">
                  <a:extLst>
                    <a:ext uri="{9D8B030D-6E8A-4147-A177-3AD203B41FA5}">
                      <a16:colId xmlns:a16="http://schemas.microsoft.com/office/drawing/2014/main" val="3474192259"/>
                    </a:ext>
                  </a:extLst>
                </a:gridCol>
                <a:gridCol w="863600">
                  <a:extLst>
                    <a:ext uri="{9D8B030D-6E8A-4147-A177-3AD203B41FA5}">
                      <a16:colId xmlns:a16="http://schemas.microsoft.com/office/drawing/2014/main" val="2072820154"/>
                    </a:ext>
                  </a:extLst>
                </a:gridCol>
                <a:gridCol w="537947">
                  <a:extLst>
                    <a:ext uri="{9D8B030D-6E8A-4147-A177-3AD203B41FA5}">
                      <a16:colId xmlns:a16="http://schemas.microsoft.com/office/drawing/2014/main" val="2629950564"/>
                    </a:ext>
                  </a:extLst>
                </a:gridCol>
              </a:tblGrid>
              <a:tr h="1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rPr>
                        <a:t>Task </a:t>
                      </a:r>
                      <a:r>
                        <a:rPr lang="en-US" sz="1800" u="sng" dirty="0">
                          <a:solidFill>
                            <a:srgbClr val="000000"/>
                          </a:solidFill>
                          <a:highlight>
                            <a:srgbClr val="FFFF00"/>
                          </a:highlight>
                        </a:rPr>
                        <a:t>/ Decision</a:t>
                      </a:r>
                    </a:p>
                    <a:p>
                      <a:endParaRPr lang="en-US" sz="18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highlight>
                            <a:srgbClr val="FFFF00"/>
                          </a:highlight>
                        </a:rPr>
                        <a:t>Date /Time Due</a:t>
                      </a:r>
                    </a:p>
                    <a:p>
                      <a:endParaRPr lang="en-US" sz="18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highlight>
                            <a:srgbClr val="FFFF00"/>
                          </a:highlight>
                        </a:rPr>
                        <a:t>Received by WHOM Via (method)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200" dirty="0">
                          <a:solidFill>
                            <a:srgbClr val="000000"/>
                          </a:solidFill>
                          <a:highlight>
                            <a:srgbClr val="FFFF00"/>
                          </a:highlight>
                        </a:rPr>
                        <a:t>Notes / Next Successor</a:t>
                      </a:r>
                      <a:endParaRPr lang="en-US" sz="18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rgbClr val="000000"/>
                          </a:solidFill>
                          <a:highlight>
                            <a:srgbClr val="FFFF00"/>
                          </a:highlight>
                        </a:rPr>
                        <a:t>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en-US" sz="1800" b="1" u="sng" strike="noStrike" noProof="0" dirty="0">
                          <a:solidFill>
                            <a:srgbClr val="000000"/>
                          </a:solidFill>
                        </a:rPr>
                        <a:t>John</a:t>
                      </a:r>
                      <a:endParaRPr lang="en-US" sz="1800" b="1" u="none" strike="noStrike" noProof="0" dirty="0">
                        <a:solidFill>
                          <a:srgbClr val="000000"/>
                        </a:solidFill>
                      </a:endParaRPr>
                    </a:p>
                    <a:p>
                      <a:pPr lvl="0" algn="ctr">
                        <a:buNone/>
                      </a:pPr>
                      <a:r>
                        <a:rPr lang="en-US" sz="1200" b="0" u="none" strike="noStrike" noProof="0" dirty="0">
                          <a:solidFill>
                            <a:srgbClr val="000000"/>
                          </a:solidFill>
                        </a:rPr>
                        <a:t>Product Owner</a:t>
                      </a:r>
                      <a:endParaRPr lang="en-US" sz="1200" b="0" u="none"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u="sng" dirty="0">
                          <a:solidFill>
                            <a:srgbClr val="000000"/>
                          </a:solidFill>
                        </a:rPr>
                        <a:t>Beth</a:t>
                      </a:r>
                    </a:p>
                    <a:p>
                      <a:pPr algn="ctr"/>
                      <a:r>
                        <a:rPr lang="en-US" sz="1200" b="0" u="none" dirty="0">
                          <a:solidFill>
                            <a:srgbClr val="000000"/>
                          </a:solidFill>
                        </a:rPr>
                        <a:t>QA Manual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u="sng" dirty="0">
                          <a:solidFill>
                            <a:srgbClr val="000000"/>
                          </a:solidFill>
                        </a:rPr>
                        <a:t>Dixon</a:t>
                      </a:r>
                    </a:p>
                    <a:p>
                      <a:pPr algn="ctr"/>
                      <a:r>
                        <a:rPr lang="en-US" sz="1200" b="0" u="none" dirty="0">
                          <a:solidFill>
                            <a:srgbClr val="000000"/>
                          </a:solidFill>
                        </a:rPr>
                        <a:t>UI Designer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u="sng" dirty="0">
                          <a:solidFill>
                            <a:srgbClr val="000000"/>
                          </a:solidFill>
                        </a:rPr>
                        <a:t>Parth</a:t>
                      </a:r>
                    </a:p>
                    <a:p>
                      <a:pPr algn="ctr"/>
                      <a:r>
                        <a:rPr lang="en-US" sz="1200" b="0" u="none" dirty="0">
                          <a:solidFill>
                            <a:srgbClr val="000000"/>
                          </a:solidFill>
                        </a:rPr>
                        <a:t>QA Automated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u="sng" dirty="0">
                          <a:solidFill>
                            <a:srgbClr val="000000"/>
                          </a:solidFill>
                        </a:rPr>
                        <a:t>Andy</a:t>
                      </a:r>
                    </a:p>
                    <a:p>
                      <a:pPr algn="ctr"/>
                      <a:r>
                        <a:rPr lang="en-US" sz="1200" b="0" u="none" dirty="0">
                          <a:solidFill>
                            <a:srgbClr val="000000"/>
                          </a:solidFill>
                        </a:rPr>
                        <a:t>JAVA Dev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endParaRPr lang="en-US" sz="18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7505413"/>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615881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3643094"/>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7641794"/>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992979"/>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05054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1825602"/>
                  </a:ext>
                </a:extLst>
              </a:tr>
            </a:tbl>
          </a:graphicData>
        </a:graphic>
      </p:graphicFrame>
      <p:pic>
        <p:nvPicPr>
          <p:cNvPr id="6" name="Picture 5">
            <a:extLst>
              <a:ext uri="{FF2B5EF4-FFF2-40B4-BE49-F238E27FC236}">
                <a16:creationId xmlns:a16="http://schemas.microsoft.com/office/drawing/2014/main" id="{2742E081-1117-0597-ADD1-CC0A6FE408D2}"/>
              </a:ext>
            </a:extLst>
          </p:cNvPr>
          <p:cNvPicPr>
            <a:picLocks noChangeAspect="1"/>
          </p:cNvPicPr>
          <p:nvPr/>
        </p:nvPicPr>
        <p:blipFill>
          <a:blip r:embed="rId3"/>
          <a:stretch>
            <a:fillRect/>
          </a:stretch>
        </p:blipFill>
        <p:spPr>
          <a:xfrm>
            <a:off x="410074" y="2110345"/>
            <a:ext cx="11434892" cy="336541"/>
          </a:xfrm>
          <a:prstGeom prst="rect">
            <a:avLst/>
          </a:prstGeom>
        </p:spPr>
      </p:pic>
    </p:spTree>
    <p:extLst>
      <p:ext uri="{BB962C8B-B14F-4D97-AF65-F5344CB8AC3E}">
        <p14:creationId xmlns:p14="http://schemas.microsoft.com/office/powerpoint/2010/main" val="67984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0BCA2599-96E3-7DE5-AFA2-E53842FE0886}"/>
              </a:ext>
            </a:extLst>
          </p:cNvPr>
          <p:cNvSpPr>
            <a:spLocks noGrp="1"/>
          </p:cNvSpPr>
          <p:nvPr>
            <p:ph type="body" sz="quarter" idx="11"/>
          </p:nvPr>
        </p:nvSpPr>
        <p:spPr>
          <a:xfrm>
            <a:off x="297180" y="286871"/>
            <a:ext cx="11416284" cy="6571129"/>
          </a:xfrm>
        </p:spPr>
        <p:txBody>
          <a:bodyPr>
            <a:normAutofit/>
          </a:bodyPr>
          <a:lstStyle/>
          <a:p>
            <a:pPr>
              <a:spcAft>
                <a:spcPts val="1200"/>
              </a:spcAft>
            </a:pPr>
            <a:r>
              <a:rPr lang="en-US" sz="3200" b="0" i="0" dirty="0">
                <a:solidFill>
                  <a:srgbClr val="555555"/>
                </a:solidFill>
                <a:effectLst/>
                <a:latin typeface="din-next-w01-light"/>
              </a:rPr>
              <a:t>The ISNT just the RACI we were taught. </a:t>
            </a:r>
          </a:p>
          <a:p>
            <a:pPr>
              <a:spcAft>
                <a:spcPts val="1200"/>
              </a:spcAft>
            </a:pPr>
            <a:r>
              <a:rPr lang="en-US" sz="3200" b="0" i="0" dirty="0">
                <a:solidFill>
                  <a:srgbClr val="555555"/>
                </a:solidFill>
                <a:effectLst/>
                <a:latin typeface="din-next-w01-light"/>
              </a:rPr>
              <a:t>I have used these additions and techniques to successfully lead all types of meetings, even the HARDEST and most contentious. </a:t>
            </a:r>
          </a:p>
          <a:p>
            <a:pPr>
              <a:spcAft>
                <a:spcPts val="1200"/>
              </a:spcAft>
            </a:pPr>
            <a:r>
              <a:rPr lang="en-US" sz="3200" b="0" i="0" dirty="0">
                <a:solidFill>
                  <a:srgbClr val="555555"/>
                </a:solidFill>
                <a:effectLst/>
                <a:latin typeface="din-next-w01-light"/>
              </a:rPr>
              <a:t>You need everyone to leave the meeting with the SAME ideas, understanding what they committed to, when they will deliver, who will be involved, and exactly what decisions were agreed to (and by whom). </a:t>
            </a:r>
          </a:p>
          <a:p>
            <a:pPr algn="ctr">
              <a:spcAft>
                <a:spcPts val="1200"/>
              </a:spcAft>
            </a:pPr>
            <a:r>
              <a:rPr lang="en-US" sz="3200" b="0" i="0" dirty="0">
                <a:solidFill>
                  <a:srgbClr val="555555"/>
                </a:solidFill>
                <a:effectLst/>
                <a:latin typeface="din-next-w01-light"/>
              </a:rPr>
              <a:t>This tool/technique WORKS! </a:t>
            </a:r>
          </a:p>
          <a:p>
            <a:pPr>
              <a:spcAft>
                <a:spcPts val="1200"/>
              </a:spcAft>
            </a:pPr>
            <a:endParaRPr lang="en-US" sz="3200" b="0" i="0" dirty="0">
              <a:solidFill>
                <a:srgbClr val="555555"/>
              </a:solidFill>
              <a:effectLst/>
              <a:latin typeface="din-next-w01-light"/>
            </a:endParaRPr>
          </a:p>
          <a:p>
            <a:pPr>
              <a:spcAft>
                <a:spcPts val="1200"/>
              </a:spcAft>
            </a:pPr>
            <a:r>
              <a:rPr lang="en-US" sz="3200" b="0" i="0" dirty="0">
                <a:solidFill>
                  <a:srgbClr val="555555"/>
                </a:solidFill>
                <a:effectLst/>
                <a:latin typeface="din-next-w01-light"/>
              </a:rPr>
              <a:t>In addition to the RACI, I bring a few considerations based upon personality types, love languages and communication theories. </a:t>
            </a:r>
            <a:endParaRPr lang="en-US" sz="3200" b="1" dirty="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0891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19D6F-96A2-A27D-F925-E43B8FE13DB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B4F0DB7-78B8-6253-C7E0-BC6660843E5A}"/>
              </a:ext>
            </a:extLst>
          </p:cNvPr>
          <p:cNvSpPr/>
          <p:nvPr/>
        </p:nvSpPr>
        <p:spPr>
          <a:xfrm>
            <a:off x="1" y="660411"/>
            <a:ext cx="7852841" cy="769441"/>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RACI Matrix</a:t>
            </a:r>
          </a:p>
        </p:txBody>
      </p:sp>
      <p:sp>
        <p:nvSpPr>
          <p:cNvPr id="16" name="Slide Number Placeholder 15">
            <a:extLst>
              <a:ext uri="{FF2B5EF4-FFF2-40B4-BE49-F238E27FC236}">
                <a16:creationId xmlns:a16="http://schemas.microsoft.com/office/drawing/2014/main" id="{BDF8B013-9D1E-9039-F913-DDD01491E06A}"/>
              </a:ext>
            </a:extLst>
          </p:cNvPr>
          <p:cNvSpPr>
            <a:spLocks noGrp="1"/>
          </p:cNvSpPr>
          <p:nvPr>
            <p:ph type="sldNum" sz="quarter" idx="14"/>
          </p:nvPr>
        </p:nvSpPr>
        <p:spPr/>
        <p:txBody>
          <a:bodyPr/>
          <a:lstStyle/>
          <a:p>
            <a:fld id="{97E7A93B-03D1-40CF-B4D6-CA919F2B8BA7}" type="slidenum">
              <a:rPr lang="en-US" smtClean="0"/>
              <a:pPr/>
              <a:t>30</a:t>
            </a:fld>
            <a:endParaRPr lang="en-US" dirty="0"/>
          </a:p>
        </p:txBody>
      </p:sp>
      <p:sp>
        <p:nvSpPr>
          <p:cNvPr id="4" name="Rectangle 3">
            <a:extLst>
              <a:ext uri="{FF2B5EF4-FFF2-40B4-BE49-F238E27FC236}">
                <a16:creationId xmlns:a16="http://schemas.microsoft.com/office/drawing/2014/main" id="{61BF6D5E-64A0-2A20-8BB3-10B3F6900951}"/>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50450E52-31C9-1471-54F7-3536800EEA08}"/>
              </a:ext>
            </a:extLst>
          </p:cNvPr>
          <p:cNvSpPr txBox="1">
            <a:spLocks/>
          </p:cNvSpPr>
          <p:nvPr/>
        </p:nvSpPr>
        <p:spPr>
          <a:xfrm>
            <a:off x="3180523" y="182563"/>
            <a:ext cx="5871641"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Meeting level raci</a:t>
            </a:r>
          </a:p>
        </p:txBody>
      </p:sp>
      <p:graphicFrame>
        <p:nvGraphicFramePr>
          <p:cNvPr id="6" name="Table 5">
            <a:extLst>
              <a:ext uri="{FF2B5EF4-FFF2-40B4-BE49-F238E27FC236}">
                <a16:creationId xmlns:a16="http://schemas.microsoft.com/office/drawing/2014/main" id="{0CC92F56-B91D-D467-6056-8217961CB5D4}"/>
              </a:ext>
            </a:extLst>
          </p:cNvPr>
          <p:cNvGraphicFramePr>
            <a:graphicFrameLocks noGrp="1"/>
          </p:cNvGraphicFramePr>
          <p:nvPr/>
        </p:nvGraphicFramePr>
        <p:xfrm>
          <a:off x="10114590" y="704525"/>
          <a:ext cx="3688476" cy="3352800"/>
        </p:xfrm>
        <a:graphic>
          <a:graphicData uri="http://schemas.openxmlformats.org/drawingml/2006/table">
            <a:tbl>
              <a:tblPr firstRow="1" bandRow="1">
                <a:tableStyleId>{2D5ABB26-0587-4C30-8999-92F81FD0307C}</a:tableStyleId>
              </a:tblPr>
              <a:tblGrid>
                <a:gridCol w="3688476">
                  <a:extLst>
                    <a:ext uri="{9D8B030D-6E8A-4147-A177-3AD203B41FA5}">
                      <a16:colId xmlns:a16="http://schemas.microsoft.com/office/drawing/2014/main" val="1600740795"/>
                    </a:ext>
                  </a:extLst>
                </a:gridCol>
              </a:tblGrid>
              <a:tr h="1224584">
                <a:tc>
                  <a:txBody>
                    <a:bodyPr/>
                    <a:lstStyle/>
                    <a:p>
                      <a:r>
                        <a:rPr lang="en-US" sz="2800" dirty="0">
                          <a:latin typeface="Aptos Black"/>
                        </a:rPr>
                        <a:t>R</a:t>
                      </a:r>
                      <a:r>
                        <a:rPr lang="en-US" sz="2800" dirty="0">
                          <a:latin typeface="Tahoma"/>
                        </a:rPr>
                        <a:t>esponsible</a:t>
                      </a:r>
                    </a:p>
                    <a:p>
                      <a:r>
                        <a:rPr lang="en-US" sz="2800" dirty="0">
                          <a:solidFill>
                            <a:srgbClr val="C00000"/>
                          </a:solidFill>
                          <a:latin typeface="Aptos Black"/>
                        </a:rPr>
                        <a:t>A</a:t>
                      </a:r>
                      <a:r>
                        <a:rPr lang="en-US" sz="2800" dirty="0">
                          <a:solidFill>
                            <a:srgbClr val="C00000"/>
                          </a:solidFill>
                          <a:latin typeface="Tahoma"/>
                        </a:rPr>
                        <a:t>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C</a:t>
                      </a:r>
                      <a:r>
                        <a:rPr lang="en-US" sz="2800" dirty="0">
                          <a:latin typeface="Tahoma"/>
                        </a:rPr>
                        <a:t>onsulted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I</a:t>
                      </a:r>
                      <a:r>
                        <a:rPr lang="en-US" sz="2800" dirty="0">
                          <a:latin typeface="Tahoma"/>
                        </a:rPr>
                        <a:t>nformed</a:t>
                      </a:r>
                    </a:p>
                  </a:txBody>
                  <a:tcPr/>
                </a:tc>
                <a:extLst>
                  <a:ext uri="{0D108BD9-81ED-4DB2-BD59-A6C34878D82A}">
                    <a16:rowId xmlns:a16="http://schemas.microsoft.com/office/drawing/2014/main" val="1398590470"/>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074247348"/>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526543522"/>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946826262"/>
                  </a:ext>
                </a:extLst>
              </a:tr>
            </a:tbl>
          </a:graphicData>
        </a:graphic>
      </p:graphicFrame>
      <p:sp>
        <p:nvSpPr>
          <p:cNvPr id="3" name="TextBox 2">
            <a:extLst>
              <a:ext uri="{FF2B5EF4-FFF2-40B4-BE49-F238E27FC236}">
                <a16:creationId xmlns:a16="http://schemas.microsoft.com/office/drawing/2014/main" id="{B8AD8914-46F5-2ACB-A91C-83402A8545D3}"/>
              </a:ext>
            </a:extLst>
          </p:cNvPr>
          <p:cNvSpPr txBox="1"/>
          <p:nvPr/>
        </p:nvSpPr>
        <p:spPr>
          <a:xfrm>
            <a:off x="30480" y="2251552"/>
            <a:ext cx="11849877" cy="4338752"/>
          </a:xfrm>
          <a:prstGeom prst="rect">
            <a:avLst/>
          </a:prstGeom>
          <a:noFill/>
        </p:spPr>
        <p:txBody>
          <a:bodyPr wrap="square">
            <a:spAutoFit/>
          </a:bodyPr>
          <a:lstStyle/>
          <a:p>
            <a:pPr marL="457200" marR="0">
              <a:lnSpc>
                <a:spcPct val="115000"/>
              </a:lnSpc>
              <a:spcBef>
                <a:spcPts val="0"/>
              </a:spcBef>
              <a:spcAft>
                <a:spcPts val="800"/>
              </a:spcAft>
            </a:pP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esponsible – These are the people </a:t>
            </a:r>
            <a:r>
              <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will do the work</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800"/>
              </a:spcAft>
            </a:pPr>
            <a:r>
              <a:rPr lang="en-US" sz="28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a:t>
            </a:r>
            <a:r>
              <a:rPr lang="en-US" sz="2800"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ccountable</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This is the </a:t>
            </a:r>
            <a:r>
              <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ONE person who will be sure the task is completed.</a:t>
            </a:r>
            <a:endParaRPr lang="en-US" sz="28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800"/>
              </a:spcAft>
            </a:pP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onsulted (before the event) - This person </a:t>
            </a:r>
            <a:r>
              <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wants to have a say in some aspect of the event</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it is best to note what specifically they want to be involved so you bring them in at the right time.</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800"/>
              </a:spcAft>
            </a:pP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nformed (after the event) - This person </a:t>
            </a:r>
            <a:r>
              <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wants to be told when some portion of the event has happened </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may want to also receive information about the results) – it is best to note what specific information they desire.</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0342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BE443-0594-EE24-6971-C7524C2A5D3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112D1C7-5D72-F187-5718-6982A717EDC6}"/>
              </a:ext>
            </a:extLst>
          </p:cNvPr>
          <p:cNvSpPr/>
          <p:nvPr/>
        </p:nvSpPr>
        <p:spPr>
          <a:xfrm>
            <a:off x="1" y="660411"/>
            <a:ext cx="7852841" cy="1446550"/>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RACI Matrix – </a:t>
            </a:r>
          </a:p>
          <a:p>
            <a:pPr lvl="1"/>
            <a:r>
              <a:rPr lang="en-US" sz="4400" b="1" noProof="1">
                <a:ln w="22225">
                  <a:solidFill>
                    <a:srgbClr val="92D050"/>
                  </a:solidFill>
                  <a:prstDash val="solid"/>
                </a:ln>
                <a:solidFill>
                  <a:srgbClr val="92D050"/>
                </a:solidFill>
                <a:latin typeface="Avenir Next LT Pro Demi" panose="020B0504020202020204" pitchFamily="34" charset="77"/>
              </a:rPr>
              <a:t>Six Critical Stages</a:t>
            </a:r>
          </a:p>
        </p:txBody>
      </p:sp>
      <p:sp>
        <p:nvSpPr>
          <p:cNvPr id="16" name="Slide Number Placeholder 15">
            <a:extLst>
              <a:ext uri="{FF2B5EF4-FFF2-40B4-BE49-F238E27FC236}">
                <a16:creationId xmlns:a16="http://schemas.microsoft.com/office/drawing/2014/main" id="{34F7A9B9-9F5B-E71A-2E4E-6EE8F6B4F36B}"/>
              </a:ext>
            </a:extLst>
          </p:cNvPr>
          <p:cNvSpPr>
            <a:spLocks noGrp="1"/>
          </p:cNvSpPr>
          <p:nvPr>
            <p:ph type="sldNum" sz="quarter" idx="14"/>
          </p:nvPr>
        </p:nvSpPr>
        <p:spPr/>
        <p:txBody>
          <a:bodyPr/>
          <a:lstStyle/>
          <a:p>
            <a:fld id="{97E7A93B-03D1-40CF-B4D6-CA919F2B8BA7}" type="slidenum">
              <a:rPr lang="en-US" smtClean="0"/>
              <a:pPr/>
              <a:t>31</a:t>
            </a:fld>
            <a:endParaRPr lang="en-US" dirty="0"/>
          </a:p>
        </p:txBody>
      </p:sp>
      <p:sp>
        <p:nvSpPr>
          <p:cNvPr id="4" name="Rectangle 3">
            <a:extLst>
              <a:ext uri="{FF2B5EF4-FFF2-40B4-BE49-F238E27FC236}">
                <a16:creationId xmlns:a16="http://schemas.microsoft.com/office/drawing/2014/main" id="{DD027A58-E7D6-1E78-7394-1002D83884EB}"/>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231B1BD8-ADD4-C70C-221C-D9BBF2C39537}"/>
              </a:ext>
            </a:extLst>
          </p:cNvPr>
          <p:cNvSpPr txBox="1">
            <a:spLocks/>
          </p:cNvSpPr>
          <p:nvPr/>
        </p:nvSpPr>
        <p:spPr>
          <a:xfrm>
            <a:off x="3180523" y="182563"/>
            <a:ext cx="5871641"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Meeting level raci</a:t>
            </a:r>
          </a:p>
        </p:txBody>
      </p:sp>
      <p:graphicFrame>
        <p:nvGraphicFramePr>
          <p:cNvPr id="6" name="Table 5">
            <a:extLst>
              <a:ext uri="{FF2B5EF4-FFF2-40B4-BE49-F238E27FC236}">
                <a16:creationId xmlns:a16="http://schemas.microsoft.com/office/drawing/2014/main" id="{211D380B-9222-9371-12D1-D6E5BF9B7149}"/>
              </a:ext>
            </a:extLst>
          </p:cNvPr>
          <p:cNvGraphicFramePr>
            <a:graphicFrameLocks noGrp="1"/>
          </p:cNvGraphicFramePr>
          <p:nvPr/>
        </p:nvGraphicFramePr>
        <p:xfrm>
          <a:off x="10114590" y="704525"/>
          <a:ext cx="3688476" cy="3352800"/>
        </p:xfrm>
        <a:graphic>
          <a:graphicData uri="http://schemas.openxmlformats.org/drawingml/2006/table">
            <a:tbl>
              <a:tblPr firstRow="1" bandRow="1">
                <a:tableStyleId>{2D5ABB26-0587-4C30-8999-92F81FD0307C}</a:tableStyleId>
              </a:tblPr>
              <a:tblGrid>
                <a:gridCol w="3688476">
                  <a:extLst>
                    <a:ext uri="{9D8B030D-6E8A-4147-A177-3AD203B41FA5}">
                      <a16:colId xmlns:a16="http://schemas.microsoft.com/office/drawing/2014/main" val="1600740795"/>
                    </a:ext>
                  </a:extLst>
                </a:gridCol>
              </a:tblGrid>
              <a:tr h="1224584">
                <a:tc>
                  <a:txBody>
                    <a:bodyPr/>
                    <a:lstStyle/>
                    <a:p>
                      <a:r>
                        <a:rPr lang="en-US" sz="2800" dirty="0">
                          <a:latin typeface="Aptos Black"/>
                        </a:rPr>
                        <a:t>R</a:t>
                      </a:r>
                      <a:r>
                        <a:rPr lang="en-US" sz="2800" dirty="0">
                          <a:latin typeface="Tahoma"/>
                        </a:rPr>
                        <a:t>esponsible</a:t>
                      </a:r>
                    </a:p>
                    <a:p>
                      <a:r>
                        <a:rPr lang="en-US" sz="2800" dirty="0">
                          <a:solidFill>
                            <a:srgbClr val="C00000"/>
                          </a:solidFill>
                          <a:latin typeface="Aptos Black"/>
                        </a:rPr>
                        <a:t>A</a:t>
                      </a:r>
                      <a:r>
                        <a:rPr lang="en-US" sz="2800" dirty="0">
                          <a:solidFill>
                            <a:srgbClr val="C00000"/>
                          </a:solidFill>
                          <a:latin typeface="Tahoma"/>
                        </a:rPr>
                        <a:t>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C</a:t>
                      </a:r>
                      <a:r>
                        <a:rPr lang="en-US" sz="2800" dirty="0">
                          <a:latin typeface="Tahoma"/>
                        </a:rPr>
                        <a:t>onsulted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I</a:t>
                      </a:r>
                      <a:r>
                        <a:rPr lang="en-US" sz="2800" dirty="0">
                          <a:latin typeface="Tahoma"/>
                        </a:rPr>
                        <a:t>nformed</a:t>
                      </a:r>
                    </a:p>
                  </a:txBody>
                  <a:tcPr/>
                </a:tc>
                <a:extLst>
                  <a:ext uri="{0D108BD9-81ED-4DB2-BD59-A6C34878D82A}">
                    <a16:rowId xmlns:a16="http://schemas.microsoft.com/office/drawing/2014/main" val="1398590470"/>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074247348"/>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526543522"/>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946826262"/>
                  </a:ext>
                </a:extLst>
              </a:tr>
            </a:tbl>
          </a:graphicData>
        </a:graphic>
      </p:graphicFrame>
      <p:sp>
        <p:nvSpPr>
          <p:cNvPr id="3" name="TextBox 2">
            <a:extLst>
              <a:ext uri="{FF2B5EF4-FFF2-40B4-BE49-F238E27FC236}">
                <a16:creationId xmlns:a16="http://schemas.microsoft.com/office/drawing/2014/main" id="{F53E8AD4-F3E0-C425-B662-A9BD8A252478}"/>
              </a:ext>
            </a:extLst>
          </p:cNvPr>
          <p:cNvSpPr txBox="1"/>
          <p:nvPr/>
        </p:nvSpPr>
        <p:spPr>
          <a:xfrm>
            <a:off x="30480" y="2251552"/>
            <a:ext cx="11849877" cy="3553986"/>
          </a:xfrm>
          <a:prstGeom prst="rect">
            <a:avLst/>
          </a:prstGeom>
          <a:noFill/>
        </p:spPr>
        <p:txBody>
          <a:bodyPr wrap="square">
            <a:spAutoFit/>
          </a:bodyPr>
          <a:lstStyle/>
          <a:p>
            <a:pPr marL="457200" marR="0">
              <a:lnSpc>
                <a:spcPct val="115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Stage 1 – Planning and Agenda</a:t>
            </a:r>
          </a:p>
          <a:p>
            <a:pPr marL="457200" marR="0">
              <a:lnSpc>
                <a:spcPct val="115000"/>
              </a:lnSpc>
              <a:spcBef>
                <a:spcPts val="0"/>
              </a:spcBef>
              <a:spcAft>
                <a:spcPts val="800"/>
              </a:spcAft>
            </a:pPr>
            <a:r>
              <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Stage 2 – Meeting Beginning</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3 – Conduct Meeting/RACI</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4 – Meeting Wrap up</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5 – Send Out and Post</a:t>
            </a:r>
            <a:endPar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6 – Follow up / Update</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5433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A9679-D3C1-EF81-FBF7-0A5DA82A6EA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AA1C287-88EE-013F-DCBB-B2F86CD9A280}"/>
              </a:ext>
            </a:extLst>
          </p:cNvPr>
          <p:cNvSpPr/>
          <p:nvPr/>
        </p:nvSpPr>
        <p:spPr>
          <a:xfrm>
            <a:off x="1" y="660411"/>
            <a:ext cx="7852841" cy="1446550"/>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RACI Matrix – </a:t>
            </a:r>
          </a:p>
          <a:p>
            <a:pPr lvl="1"/>
            <a:r>
              <a:rPr lang="en-US" sz="4400" b="1" noProof="1">
                <a:ln w="22225">
                  <a:solidFill>
                    <a:srgbClr val="92D050"/>
                  </a:solidFill>
                  <a:prstDash val="solid"/>
                </a:ln>
                <a:solidFill>
                  <a:srgbClr val="92D050"/>
                </a:solidFill>
                <a:latin typeface="Avenir Next LT Pro Demi" panose="020B0504020202020204" pitchFamily="34" charset="77"/>
              </a:rPr>
              <a:t>Six Critical Stages</a:t>
            </a:r>
          </a:p>
        </p:txBody>
      </p:sp>
      <p:sp>
        <p:nvSpPr>
          <p:cNvPr id="16" name="Slide Number Placeholder 15">
            <a:extLst>
              <a:ext uri="{FF2B5EF4-FFF2-40B4-BE49-F238E27FC236}">
                <a16:creationId xmlns:a16="http://schemas.microsoft.com/office/drawing/2014/main" id="{7DE70CE3-9FAF-07BD-EA8D-A78E2B638A17}"/>
              </a:ext>
            </a:extLst>
          </p:cNvPr>
          <p:cNvSpPr>
            <a:spLocks noGrp="1"/>
          </p:cNvSpPr>
          <p:nvPr>
            <p:ph type="sldNum" sz="quarter" idx="14"/>
          </p:nvPr>
        </p:nvSpPr>
        <p:spPr/>
        <p:txBody>
          <a:bodyPr/>
          <a:lstStyle/>
          <a:p>
            <a:fld id="{97E7A93B-03D1-40CF-B4D6-CA919F2B8BA7}" type="slidenum">
              <a:rPr lang="en-US" smtClean="0"/>
              <a:pPr/>
              <a:t>32</a:t>
            </a:fld>
            <a:endParaRPr lang="en-US" dirty="0"/>
          </a:p>
        </p:txBody>
      </p:sp>
      <p:sp>
        <p:nvSpPr>
          <p:cNvPr id="4" name="Rectangle 3">
            <a:extLst>
              <a:ext uri="{FF2B5EF4-FFF2-40B4-BE49-F238E27FC236}">
                <a16:creationId xmlns:a16="http://schemas.microsoft.com/office/drawing/2014/main" id="{1D6D7C51-4314-6908-F701-7147ED120A37}"/>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4AFCAAED-97DC-7006-50FF-0CB9B5F68371}"/>
              </a:ext>
            </a:extLst>
          </p:cNvPr>
          <p:cNvSpPr txBox="1">
            <a:spLocks/>
          </p:cNvSpPr>
          <p:nvPr/>
        </p:nvSpPr>
        <p:spPr>
          <a:xfrm>
            <a:off x="3180523" y="182563"/>
            <a:ext cx="5871641"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Meeting level raci</a:t>
            </a:r>
          </a:p>
        </p:txBody>
      </p:sp>
      <p:graphicFrame>
        <p:nvGraphicFramePr>
          <p:cNvPr id="6" name="Table 5">
            <a:extLst>
              <a:ext uri="{FF2B5EF4-FFF2-40B4-BE49-F238E27FC236}">
                <a16:creationId xmlns:a16="http://schemas.microsoft.com/office/drawing/2014/main" id="{0ABB56B9-64F2-83CE-769F-401099A7B157}"/>
              </a:ext>
            </a:extLst>
          </p:cNvPr>
          <p:cNvGraphicFramePr>
            <a:graphicFrameLocks noGrp="1"/>
          </p:cNvGraphicFramePr>
          <p:nvPr/>
        </p:nvGraphicFramePr>
        <p:xfrm>
          <a:off x="10114590" y="704525"/>
          <a:ext cx="3688476" cy="3352800"/>
        </p:xfrm>
        <a:graphic>
          <a:graphicData uri="http://schemas.openxmlformats.org/drawingml/2006/table">
            <a:tbl>
              <a:tblPr firstRow="1" bandRow="1">
                <a:tableStyleId>{2D5ABB26-0587-4C30-8999-92F81FD0307C}</a:tableStyleId>
              </a:tblPr>
              <a:tblGrid>
                <a:gridCol w="3688476">
                  <a:extLst>
                    <a:ext uri="{9D8B030D-6E8A-4147-A177-3AD203B41FA5}">
                      <a16:colId xmlns:a16="http://schemas.microsoft.com/office/drawing/2014/main" val="1600740795"/>
                    </a:ext>
                  </a:extLst>
                </a:gridCol>
              </a:tblGrid>
              <a:tr h="1224584">
                <a:tc>
                  <a:txBody>
                    <a:bodyPr/>
                    <a:lstStyle/>
                    <a:p>
                      <a:r>
                        <a:rPr lang="en-US" sz="2800" dirty="0">
                          <a:latin typeface="Aptos Black"/>
                        </a:rPr>
                        <a:t>R</a:t>
                      </a:r>
                      <a:r>
                        <a:rPr lang="en-US" sz="2800" dirty="0">
                          <a:latin typeface="Tahoma"/>
                        </a:rPr>
                        <a:t>esponsible</a:t>
                      </a:r>
                    </a:p>
                    <a:p>
                      <a:r>
                        <a:rPr lang="en-US" sz="2800" dirty="0">
                          <a:solidFill>
                            <a:srgbClr val="C00000"/>
                          </a:solidFill>
                          <a:latin typeface="Aptos Black"/>
                        </a:rPr>
                        <a:t>A</a:t>
                      </a:r>
                      <a:r>
                        <a:rPr lang="en-US" sz="2800" dirty="0">
                          <a:solidFill>
                            <a:srgbClr val="C00000"/>
                          </a:solidFill>
                          <a:latin typeface="Tahoma"/>
                        </a:rPr>
                        <a:t>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C</a:t>
                      </a:r>
                      <a:r>
                        <a:rPr lang="en-US" sz="2800" dirty="0">
                          <a:latin typeface="Tahoma"/>
                        </a:rPr>
                        <a:t>onsulted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I</a:t>
                      </a:r>
                      <a:r>
                        <a:rPr lang="en-US" sz="2800" dirty="0">
                          <a:latin typeface="Tahoma"/>
                        </a:rPr>
                        <a:t>nformed</a:t>
                      </a:r>
                    </a:p>
                  </a:txBody>
                  <a:tcPr/>
                </a:tc>
                <a:extLst>
                  <a:ext uri="{0D108BD9-81ED-4DB2-BD59-A6C34878D82A}">
                    <a16:rowId xmlns:a16="http://schemas.microsoft.com/office/drawing/2014/main" val="1398590470"/>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074247348"/>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526543522"/>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946826262"/>
                  </a:ext>
                </a:extLst>
              </a:tr>
            </a:tbl>
          </a:graphicData>
        </a:graphic>
      </p:graphicFrame>
      <p:sp>
        <p:nvSpPr>
          <p:cNvPr id="3" name="TextBox 2">
            <a:extLst>
              <a:ext uri="{FF2B5EF4-FFF2-40B4-BE49-F238E27FC236}">
                <a16:creationId xmlns:a16="http://schemas.microsoft.com/office/drawing/2014/main" id="{66A4C7E6-E104-DD77-0C8E-5CEDD194B4BE}"/>
              </a:ext>
            </a:extLst>
          </p:cNvPr>
          <p:cNvSpPr txBox="1"/>
          <p:nvPr/>
        </p:nvSpPr>
        <p:spPr>
          <a:xfrm>
            <a:off x="30480" y="2251552"/>
            <a:ext cx="11849877" cy="3553986"/>
          </a:xfrm>
          <a:prstGeom prst="rect">
            <a:avLst/>
          </a:prstGeom>
          <a:noFill/>
        </p:spPr>
        <p:txBody>
          <a:bodyPr wrap="square">
            <a:spAutoFit/>
          </a:bodyPr>
          <a:lstStyle/>
          <a:p>
            <a:pPr marL="457200" marR="0">
              <a:lnSpc>
                <a:spcPct val="115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Stage 1 – Planning and Agenda</a:t>
            </a:r>
          </a:p>
          <a:p>
            <a:pPr marL="457200" marR="0">
              <a:lnSpc>
                <a:spcPct val="115000"/>
              </a:lnSpc>
              <a:spcBef>
                <a:spcPts val="0"/>
              </a:spcBef>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Stage 2 – Meeting Beginning</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3 – Conduct Meeting/RACI</a:t>
            </a:r>
          </a:p>
          <a:p>
            <a:pPr marL="457200" marR="0">
              <a:lnSpc>
                <a:spcPct val="115000"/>
              </a:lnSpc>
              <a:spcBef>
                <a:spcPts val="0"/>
              </a:spcBef>
              <a:spcAft>
                <a:spcPts val="800"/>
              </a:spcAft>
            </a:pPr>
            <a:r>
              <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Stage </a:t>
            </a:r>
            <a:r>
              <a:rPr lang="en-US"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4 – Meeting Wrap up</a:t>
            </a:r>
          </a:p>
          <a:p>
            <a:pPr marL="457200" marR="0">
              <a:lnSpc>
                <a:spcPct val="115000"/>
              </a:lnSpc>
              <a:spcBef>
                <a:spcPts val="0"/>
              </a:spcBef>
              <a:spcAft>
                <a:spcPts val="800"/>
              </a:spcAft>
            </a:pPr>
            <a:r>
              <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Stage 5 – Send Out and Post</a:t>
            </a: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800"/>
              </a:spcAft>
            </a:pPr>
            <a:r>
              <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Stage 6 – Follow up / Update</a:t>
            </a:r>
            <a:endParaRPr lang="en-US" sz="28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84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4CE93-4BD0-2300-05E8-B7BF28FD966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4BDD50E-2B3A-1E31-44D4-33E8A9B6DCC7}"/>
              </a:ext>
            </a:extLst>
          </p:cNvPr>
          <p:cNvSpPr/>
          <p:nvPr/>
        </p:nvSpPr>
        <p:spPr>
          <a:xfrm>
            <a:off x="1" y="660411"/>
            <a:ext cx="7852841" cy="1446550"/>
          </a:xfrm>
          <a:prstGeom prst="rect">
            <a:avLst/>
          </a:prstGeom>
          <a:solidFill>
            <a:schemeClr val="bg1"/>
          </a:solidFill>
          <a:ln>
            <a:noFill/>
          </a:ln>
        </p:spPr>
        <p:txBody>
          <a:bodyPr wrap="square" lIns="91440" tIns="45720" rIns="91440" bIns="45720">
            <a:spAutoFit/>
          </a:bodyPr>
          <a:lstStyle/>
          <a:p>
            <a:pPr lvl="1"/>
            <a:r>
              <a:rPr lang="en-US" sz="4400" b="1" noProof="1">
                <a:ln w="22225">
                  <a:solidFill>
                    <a:srgbClr val="92D050"/>
                  </a:solidFill>
                  <a:prstDash val="solid"/>
                </a:ln>
                <a:solidFill>
                  <a:srgbClr val="92D050"/>
                </a:solidFill>
                <a:latin typeface="Avenir Next LT Pro Demi" panose="020B0504020202020204" pitchFamily="34" charset="77"/>
              </a:rPr>
              <a:t>Other Variations on the RACI Matrix</a:t>
            </a:r>
          </a:p>
        </p:txBody>
      </p:sp>
      <p:sp>
        <p:nvSpPr>
          <p:cNvPr id="16" name="Slide Number Placeholder 15">
            <a:extLst>
              <a:ext uri="{FF2B5EF4-FFF2-40B4-BE49-F238E27FC236}">
                <a16:creationId xmlns:a16="http://schemas.microsoft.com/office/drawing/2014/main" id="{ABCC8A22-D906-A36D-DC6A-B0E60992C6DC}"/>
              </a:ext>
            </a:extLst>
          </p:cNvPr>
          <p:cNvSpPr>
            <a:spLocks noGrp="1"/>
          </p:cNvSpPr>
          <p:nvPr>
            <p:ph type="sldNum" sz="quarter" idx="14"/>
          </p:nvPr>
        </p:nvSpPr>
        <p:spPr/>
        <p:txBody>
          <a:bodyPr/>
          <a:lstStyle/>
          <a:p>
            <a:fld id="{97E7A93B-03D1-40CF-B4D6-CA919F2B8BA7}" type="slidenum">
              <a:rPr lang="en-US" smtClean="0"/>
              <a:pPr/>
              <a:t>33</a:t>
            </a:fld>
            <a:endParaRPr lang="en-US" dirty="0"/>
          </a:p>
        </p:txBody>
      </p:sp>
      <p:sp>
        <p:nvSpPr>
          <p:cNvPr id="4" name="Rectangle 3">
            <a:extLst>
              <a:ext uri="{FF2B5EF4-FFF2-40B4-BE49-F238E27FC236}">
                <a16:creationId xmlns:a16="http://schemas.microsoft.com/office/drawing/2014/main" id="{66698CAA-1915-AE1E-F755-BFC5090E2A86}"/>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sp>
        <p:nvSpPr>
          <p:cNvPr id="5" name="Text Placeholder 11">
            <a:extLst>
              <a:ext uri="{FF2B5EF4-FFF2-40B4-BE49-F238E27FC236}">
                <a16:creationId xmlns:a16="http://schemas.microsoft.com/office/drawing/2014/main" id="{31E50881-22A1-0F7F-E658-A576E5EF7671}"/>
              </a:ext>
            </a:extLst>
          </p:cNvPr>
          <p:cNvSpPr txBox="1">
            <a:spLocks/>
          </p:cNvSpPr>
          <p:nvPr/>
        </p:nvSpPr>
        <p:spPr>
          <a:xfrm>
            <a:off x="3180523" y="182563"/>
            <a:ext cx="5871641" cy="357187"/>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RACI Variations</a:t>
            </a:r>
          </a:p>
        </p:txBody>
      </p:sp>
      <p:graphicFrame>
        <p:nvGraphicFramePr>
          <p:cNvPr id="6" name="Table 5">
            <a:extLst>
              <a:ext uri="{FF2B5EF4-FFF2-40B4-BE49-F238E27FC236}">
                <a16:creationId xmlns:a16="http://schemas.microsoft.com/office/drawing/2014/main" id="{F537404D-49CC-FB06-3521-4F8657F146F8}"/>
              </a:ext>
            </a:extLst>
          </p:cNvPr>
          <p:cNvGraphicFramePr>
            <a:graphicFrameLocks noGrp="1"/>
          </p:cNvGraphicFramePr>
          <p:nvPr>
            <p:extLst>
              <p:ext uri="{D42A27DB-BD31-4B8C-83A1-F6EECF244321}">
                <p14:modId xmlns:p14="http://schemas.microsoft.com/office/powerpoint/2010/main" val="473877738"/>
              </p:ext>
            </p:extLst>
          </p:nvPr>
        </p:nvGraphicFramePr>
        <p:xfrm>
          <a:off x="10082946" y="704271"/>
          <a:ext cx="3688476" cy="3352800"/>
        </p:xfrm>
        <a:graphic>
          <a:graphicData uri="http://schemas.openxmlformats.org/drawingml/2006/table">
            <a:tbl>
              <a:tblPr firstRow="1" bandRow="1">
                <a:tableStyleId>{2D5ABB26-0587-4C30-8999-92F81FD0307C}</a:tableStyleId>
              </a:tblPr>
              <a:tblGrid>
                <a:gridCol w="3688476">
                  <a:extLst>
                    <a:ext uri="{9D8B030D-6E8A-4147-A177-3AD203B41FA5}">
                      <a16:colId xmlns:a16="http://schemas.microsoft.com/office/drawing/2014/main" val="1600740795"/>
                    </a:ext>
                  </a:extLst>
                </a:gridCol>
              </a:tblGrid>
              <a:tr h="1224584">
                <a:tc>
                  <a:txBody>
                    <a:bodyPr/>
                    <a:lstStyle/>
                    <a:p>
                      <a:r>
                        <a:rPr lang="en-US" sz="2800" dirty="0">
                          <a:latin typeface="Aptos Black"/>
                        </a:rPr>
                        <a:t>R</a:t>
                      </a:r>
                      <a:r>
                        <a:rPr lang="en-US" sz="2800" dirty="0">
                          <a:latin typeface="Tahoma"/>
                        </a:rPr>
                        <a:t>esponsible</a:t>
                      </a:r>
                    </a:p>
                    <a:p>
                      <a:r>
                        <a:rPr lang="en-US" sz="2800" dirty="0">
                          <a:solidFill>
                            <a:srgbClr val="C00000"/>
                          </a:solidFill>
                          <a:latin typeface="Aptos Black"/>
                        </a:rPr>
                        <a:t>A</a:t>
                      </a:r>
                      <a:r>
                        <a:rPr lang="en-US" sz="2800" dirty="0">
                          <a:solidFill>
                            <a:srgbClr val="C00000"/>
                          </a:solidFill>
                          <a:latin typeface="Tahoma"/>
                        </a:rPr>
                        <a:t>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C</a:t>
                      </a:r>
                      <a:r>
                        <a:rPr lang="en-US" sz="2800" dirty="0">
                          <a:latin typeface="Tahoma"/>
                        </a:rPr>
                        <a:t>onsulted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ptos Black"/>
                        </a:rPr>
                        <a:t>I</a:t>
                      </a:r>
                      <a:r>
                        <a:rPr lang="en-US" sz="2800" dirty="0">
                          <a:latin typeface="Tahoma"/>
                        </a:rPr>
                        <a:t>nformed</a:t>
                      </a:r>
                    </a:p>
                  </a:txBody>
                  <a:tcPr/>
                </a:tc>
                <a:extLst>
                  <a:ext uri="{0D108BD9-81ED-4DB2-BD59-A6C34878D82A}">
                    <a16:rowId xmlns:a16="http://schemas.microsoft.com/office/drawing/2014/main" val="1398590470"/>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074247348"/>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526543522"/>
                  </a:ext>
                </a:extLst>
              </a:tr>
              <a:tr h="339666">
                <a:tc>
                  <a:txBody>
                    <a:bodyPr/>
                    <a:lstStyle/>
                    <a:p>
                      <a:endParaRPr lang="en-US" sz="2800" dirty="0">
                        <a:latin typeface="Aptos Black" panose="020B0004020202020204" pitchFamily="34" charset="0"/>
                      </a:endParaRPr>
                    </a:p>
                  </a:txBody>
                  <a:tcPr/>
                </a:tc>
                <a:extLst>
                  <a:ext uri="{0D108BD9-81ED-4DB2-BD59-A6C34878D82A}">
                    <a16:rowId xmlns:a16="http://schemas.microsoft.com/office/drawing/2014/main" val="3946826262"/>
                  </a:ext>
                </a:extLst>
              </a:tr>
            </a:tbl>
          </a:graphicData>
        </a:graphic>
      </p:graphicFrame>
      <p:sp>
        <p:nvSpPr>
          <p:cNvPr id="7" name="TextBox 6">
            <a:extLst>
              <a:ext uri="{FF2B5EF4-FFF2-40B4-BE49-F238E27FC236}">
                <a16:creationId xmlns:a16="http://schemas.microsoft.com/office/drawing/2014/main" id="{1C66C03A-A0F1-48F7-517E-91A1E0201893}"/>
              </a:ext>
            </a:extLst>
          </p:cNvPr>
          <p:cNvSpPr txBox="1"/>
          <p:nvPr/>
        </p:nvSpPr>
        <p:spPr>
          <a:xfrm>
            <a:off x="264816" y="2380925"/>
            <a:ext cx="12094723" cy="42319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1800"/>
              </a:spcAft>
              <a:buClrTx/>
              <a:buSzTx/>
              <a:tabLst/>
            </a:pPr>
            <a:r>
              <a:rPr kumimoji="0" lang="en-US" altLang="en-US" sz="2800" b="1" i="0" u="none" strike="noStrike" cap="none" normalizeH="0" baseline="0" dirty="0">
                <a:ln>
                  <a:noFill/>
                </a:ln>
                <a:solidFill>
                  <a:schemeClr val="tx1"/>
                </a:solidFill>
                <a:effectLst/>
                <a:latin typeface="Arial" panose="020B0604020202020204" pitchFamily="34" charset="0"/>
              </a:rPr>
              <a:t>RASCI</a:t>
            </a:r>
            <a:r>
              <a:rPr kumimoji="0" lang="en-US" altLang="en-US" sz="2800" b="0" i="0" u="none" strike="noStrike" cap="none" normalizeH="0" baseline="0" dirty="0">
                <a:ln>
                  <a:noFill/>
                </a:ln>
                <a:solidFill>
                  <a:schemeClr val="tx1"/>
                </a:solidFill>
                <a:effectLst/>
                <a:latin typeface="Arial" panose="020B0604020202020204" pitchFamily="34" charset="0"/>
              </a:rPr>
              <a:t>: Adds a </a:t>
            </a:r>
            <a:r>
              <a:rPr kumimoji="0" lang="en-US" altLang="en-US" sz="2800" b="1" i="0" u="none" strike="noStrike" cap="none" normalizeH="0" baseline="0" dirty="0">
                <a:ln>
                  <a:noFill/>
                </a:ln>
                <a:solidFill>
                  <a:schemeClr val="tx1"/>
                </a:solidFill>
                <a:effectLst/>
                <a:latin typeface="Arial" panose="020B0604020202020204" pitchFamily="34" charset="0"/>
              </a:rPr>
              <a:t>Support</a:t>
            </a:r>
            <a:r>
              <a:rPr kumimoji="0" lang="en-US" altLang="en-US" sz="2800" b="0" i="0" u="none" strike="noStrike" cap="none" normalizeH="0" baseline="0" dirty="0">
                <a:ln>
                  <a:noFill/>
                </a:ln>
                <a:solidFill>
                  <a:schemeClr val="tx1"/>
                </a:solidFill>
                <a:effectLst/>
                <a:latin typeface="Arial" panose="020B0604020202020204" pitchFamily="34" charset="0"/>
              </a:rPr>
              <a:t> role to the matrix,                                       indicating those who </a:t>
            </a:r>
            <a:r>
              <a:rPr kumimoji="0" lang="en-US" altLang="en-US" sz="2800" b="0" i="1" u="none" strike="noStrike" cap="none" normalizeH="0" baseline="0" dirty="0">
                <a:ln>
                  <a:noFill/>
                </a:ln>
                <a:solidFill>
                  <a:schemeClr val="tx1"/>
                </a:solidFill>
                <a:effectLst/>
                <a:latin typeface="Arial" panose="020B0604020202020204" pitchFamily="34" charset="0"/>
              </a:rPr>
              <a:t>assist</a:t>
            </a:r>
            <a:r>
              <a:rPr kumimoji="0" lang="en-US" altLang="en-US" sz="2800" b="0" i="0" u="none" strike="noStrike" cap="none" normalizeH="0" baseline="0" dirty="0">
                <a:ln>
                  <a:noFill/>
                </a:ln>
                <a:solidFill>
                  <a:schemeClr val="tx1"/>
                </a:solidFill>
                <a:effectLst/>
                <a:latin typeface="Arial" panose="020B0604020202020204" pitchFamily="34" charset="0"/>
              </a:rPr>
              <a:t> in completing the task.</a:t>
            </a:r>
          </a:p>
          <a:p>
            <a:pPr marL="0" marR="0" lvl="0" indent="0" algn="l" defTabSz="914400" rtl="0" eaLnBrk="0" fontAlgn="base" latinLnBrk="0" hangingPunct="0">
              <a:lnSpc>
                <a:spcPct val="100000"/>
              </a:lnSpc>
              <a:spcBef>
                <a:spcPct val="0"/>
              </a:spcBef>
              <a:spcAft>
                <a:spcPts val="1800"/>
              </a:spcAft>
              <a:buClrTx/>
              <a:buSzTx/>
              <a:tabLst/>
            </a:pPr>
            <a:r>
              <a:rPr kumimoji="0" lang="en-US" altLang="en-US" sz="2800" b="1" i="0" u="none" strike="noStrike" cap="none" normalizeH="0" baseline="0" dirty="0">
                <a:ln>
                  <a:noFill/>
                </a:ln>
                <a:solidFill>
                  <a:schemeClr val="tx1"/>
                </a:solidFill>
                <a:effectLst/>
                <a:latin typeface="Arial" panose="020B0604020202020204" pitchFamily="34" charset="0"/>
              </a:rPr>
              <a:t>RACI-VS</a:t>
            </a:r>
            <a:r>
              <a:rPr kumimoji="0" lang="en-US" altLang="en-US" sz="2800" b="0" i="0" u="none" strike="noStrike" cap="none" normalizeH="0" baseline="0" dirty="0">
                <a:ln>
                  <a:noFill/>
                </a:ln>
                <a:solidFill>
                  <a:schemeClr val="tx1"/>
                </a:solidFill>
                <a:effectLst/>
                <a:latin typeface="Arial" panose="020B0604020202020204" pitchFamily="34" charset="0"/>
              </a:rPr>
              <a:t>: Adds a </a:t>
            </a:r>
            <a:r>
              <a:rPr kumimoji="0" lang="en-US" altLang="en-US" sz="2800" b="1" i="0" u="none" strike="noStrike" cap="none" normalizeH="0" baseline="0" dirty="0">
                <a:ln>
                  <a:noFill/>
                </a:ln>
                <a:solidFill>
                  <a:schemeClr val="tx1"/>
                </a:solidFill>
                <a:effectLst/>
                <a:latin typeface="Arial" panose="020B0604020202020204" pitchFamily="34" charset="0"/>
              </a:rPr>
              <a:t>Verifier</a:t>
            </a:r>
            <a:r>
              <a:rPr kumimoji="0" lang="en-US" altLang="en-US" sz="2800" b="0" i="0" u="none" strike="noStrike" cap="none" normalizeH="0" baseline="0" dirty="0">
                <a:ln>
                  <a:noFill/>
                </a:ln>
                <a:solidFill>
                  <a:schemeClr val="tx1"/>
                </a:solidFill>
                <a:effectLst/>
                <a:latin typeface="Arial" panose="020B0604020202020204" pitchFamily="34" charset="0"/>
              </a:rPr>
              <a:t> role to ensure the task meets quality standards and a </a:t>
            </a:r>
            <a:r>
              <a:rPr kumimoji="0" lang="en-US" altLang="en-US" sz="2800" b="1" i="0" u="none" strike="noStrike" cap="none" normalizeH="0" baseline="0" dirty="0">
                <a:ln>
                  <a:noFill/>
                </a:ln>
                <a:solidFill>
                  <a:schemeClr val="tx1"/>
                </a:solidFill>
                <a:effectLst/>
                <a:latin typeface="Arial" panose="020B0604020202020204" pitchFamily="34" charset="0"/>
              </a:rPr>
              <a:t>Signatory</a:t>
            </a:r>
            <a:r>
              <a:rPr kumimoji="0" lang="en-US" altLang="en-US" sz="2800" b="0" i="0" u="none" strike="noStrike" cap="none" normalizeH="0" baseline="0" dirty="0">
                <a:ln>
                  <a:noFill/>
                </a:ln>
                <a:solidFill>
                  <a:schemeClr val="tx1"/>
                </a:solidFill>
                <a:effectLst/>
                <a:latin typeface="Arial" panose="020B0604020202020204" pitchFamily="34" charset="0"/>
              </a:rPr>
              <a:t> role for final approval.</a:t>
            </a:r>
          </a:p>
          <a:p>
            <a:pPr marL="0" marR="0" lvl="0" indent="0" algn="l" defTabSz="914400" rtl="0" eaLnBrk="0" fontAlgn="base" latinLnBrk="0" hangingPunct="0">
              <a:lnSpc>
                <a:spcPct val="100000"/>
              </a:lnSpc>
              <a:spcBef>
                <a:spcPct val="0"/>
              </a:spcBef>
              <a:spcAft>
                <a:spcPts val="1800"/>
              </a:spcAft>
              <a:buClrTx/>
              <a:buSzTx/>
              <a:tabLst/>
            </a:pPr>
            <a:r>
              <a:rPr kumimoji="0" lang="en-US" altLang="en-US" sz="2800" b="1" i="0" u="none" strike="noStrike" cap="none" normalizeH="0" baseline="0" dirty="0">
                <a:ln>
                  <a:noFill/>
                </a:ln>
                <a:solidFill>
                  <a:schemeClr val="tx1"/>
                </a:solidFill>
                <a:effectLst/>
                <a:latin typeface="Arial" panose="020B0604020202020204" pitchFamily="34" charset="0"/>
              </a:rPr>
              <a:t>RACI-IO</a:t>
            </a:r>
            <a:r>
              <a:rPr kumimoji="0" lang="en-US" altLang="en-US" sz="2800" b="0" i="0" u="none" strike="noStrike" cap="none" normalizeH="0" baseline="0" dirty="0">
                <a:ln>
                  <a:noFill/>
                </a:ln>
                <a:solidFill>
                  <a:schemeClr val="tx1"/>
                </a:solidFill>
                <a:effectLst/>
                <a:latin typeface="Arial" panose="020B0604020202020204" pitchFamily="34" charset="0"/>
              </a:rPr>
              <a:t>: Includes an </a:t>
            </a:r>
            <a:r>
              <a:rPr kumimoji="0" lang="en-US" altLang="en-US" sz="2800" b="1" i="0" u="none" strike="noStrike" cap="none" normalizeH="0" baseline="0" dirty="0">
                <a:ln>
                  <a:noFill/>
                </a:ln>
                <a:solidFill>
                  <a:schemeClr val="tx1"/>
                </a:solidFill>
                <a:effectLst/>
                <a:latin typeface="Arial" panose="020B0604020202020204" pitchFamily="34" charset="0"/>
              </a:rPr>
              <a:t>Input</a:t>
            </a:r>
            <a:r>
              <a:rPr kumimoji="0" lang="en-US" altLang="en-US" sz="2800" b="0" i="0" u="none" strike="noStrike" cap="none" normalizeH="0" baseline="0" dirty="0">
                <a:ln>
                  <a:noFill/>
                </a:ln>
                <a:solidFill>
                  <a:schemeClr val="tx1"/>
                </a:solidFill>
                <a:effectLst/>
                <a:latin typeface="Arial" panose="020B0604020202020204" pitchFamily="34" charset="0"/>
              </a:rPr>
              <a:t> role for those who provide information          and an </a:t>
            </a:r>
            <a:r>
              <a:rPr kumimoji="0" lang="en-US" altLang="en-US" sz="2800" b="1" i="0" u="none" strike="noStrike" cap="none" normalizeH="0" baseline="0" dirty="0">
                <a:ln>
                  <a:noFill/>
                </a:ln>
                <a:solidFill>
                  <a:schemeClr val="tx1"/>
                </a:solidFill>
                <a:effectLst/>
                <a:latin typeface="Arial" panose="020B0604020202020204" pitchFamily="34" charset="0"/>
              </a:rPr>
              <a:t>Output</a:t>
            </a:r>
            <a:r>
              <a:rPr kumimoji="0" lang="en-US" altLang="en-US" sz="2800" b="0" i="0" u="none" strike="noStrike" cap="none" normalizeH="0" baseline="0" dirty="0">
                <a:ln>
                  <a:noFill/>
                </a:ln>
                <a:solidFill>
                  <a:schemeClr val="tx1"/>
                </a:solidFill>
                <a:effectLst/>
                <a:latin typeface="Arial" panose="020B0604020202020204" pitchFamily="34" charset="0"/>
              </a:rPr>
              <a:t> role for those who receive the results.</a:t>
            </a:r>
          </a:p>
          <a:p>
            <a:pPr marL="0" marR="0" lvl="0" indent="0" algn="l" defTabSz="914400" rtl="0" eaLnBrk="0" fontAlgn="base" latinLnBrk="0" hangingPunct="0">
              <a:lnSpc>
                <a:spcPct val="100000"/>
              </a:lnSpc>
              <a:spcBef>
                <a:spcPct val="0"/>
              </a:spcBef>
              <a:spcAft>
                <a:spcPts val="1800"/>
              </a:spcAft>
              <a:buClrTx/>
              <a:buSzTx/>
              <a:tabLst/>
            </a:pPr>
            <a:r>
              <a:rPr kumimoji="0" lang="en-US" altLang="en-US" sz="2800" b="1" i="0" u="none" strike="noStrike" cap="none" normalizeH="0" baseline="0" dirty="0">
                <a:ln>
                  <a:noFill/>
                </a:ln>
                <a:solidFill>
                  <a:schemeClr val="tx1"/>
                </a:solidFill>
                <a:effectLst/>
                <a:latin typeface="Arial" panose="020B0604020202020204" pitchFamily="34" charset="0"/>
              </a:rPr>
              <a:t>DACI</a:t>
            </a:r>
            <a:r>
              <a:rPr kumimoji="0" lang="en-US" altLang="en-US" sz="2800" b="0" i="0" u="none" strike="noStrike" cap="none" normalizeH="0" baseline="0" dirty="0">
                <a:ln>
                  <a:noFill/>
                </a:ln>
                <a:solidFill>
                  <a:schemeClr val="tx1"/>
                </a:solidFill>
                <a:effectLst/>
                <a:latin typeface="Arial" panose="020B0604020202020204" pitchFamily="34" charset="0"/>
              </a:rPr>
              <a:t>: Stands for </a:t>
            </a:r>
            <a:r>
              <a:rPr kumimoji="0" lang="en-US" altLang="en-US" sz="2800" b="1" i="0" u="none" strike="noStrike" cap="none" normalizeH="0" baseline="0" dirty="0">
                <a:ln>
                  <a:noFill/>
                </a:ln>
                <a:solidFill>
                  <a:schemeClr val="tx1"/>
                </a:solidFill>
                <a:effectLst/>
                <a:latin typeface="Arial" panose="020B0604020202020204" pitchFamily="34" charset="0"/>
              </a:rPr>
              <a:t>Driver</a:t>
            </a:r>
            <a:r>
              <a:rPr kumimoji="0" lang="en-US" altLang="en-US" sz="2800" b="0" i="0" u="none" strike="noStrike" cap="none" normalizeH="0" baseline="0" dirty="0">
                <a:ln>
                  <a:noFill/>
                </a:ln>
                <a:solidFill>
                  <a:schemeClr val="tx1"/>
                </a:solidFill>
                <a:effectLst/>
                <a:latin typeface="Arial" panose="020B0604020202020204" pitchFamily="34" charset="0"/>
              </a:rPr>
              <a:t>, </a:t>
            </a:r>
            <a:r>
              <a:rPr kumimoji="0" lang="en-US" altLang="en-US" sz="2800" b="1" i="0" u="none" strike="noStrike" cap="none" normalizeH="0" baseline="0" dirty="0">
                <a:ln>
                  <a:noFill/>
                </a:ln>
                <a:solidFill>
                  <a:schemeClr val="tx1"/>
                </a:solidFill>
                <a:effectLst/>
                <a:latin typeface="Arial" panose="020B0604020202020204" pitchFamily="34" charset="0"/>
              </a:rPr>
              <a:t>Approver</a:t>
            </a:r>
            <a:r>
              <a:rPr kumimoji="0" lang="en-US" altLang="en-US" sz="2800" b="0" i="0" u="none" strike="noStrike" cap="none" normalizeH="0" baseline="0" dirty="0">
                <a:ln>
                  <a:noFill/>
                </a:ln>
                <a:solidFill>
                  <a:schemeClr val="tx1"/>
                </a:solidFill>
                <a:effectLst/>
                <a:latin typeface="Arial" panose="020B0604020202020204" pitchFamily="34" charset="0"/>
              </a:rPr>
              <a:t>, </a:t>
            </a:r>
            <a:r>
              <a:rPr kumimoji="0" lang="en-US" altLang="en-US" sz="2800" b="1" i="0" u="none" strike="noStrike" cap="none" normalizeH="0" baseline="0" dirty="0">
                <a:ln>
                  <a:noFill/>
                </a:ln>
                <a:solidFill>
                  <a:schemeClr val="tx1"/>
                </a:solidFill>
                <a:effectLst/>
                <a:latin typeface="Arial" panose="020B0604020202020204" pitchFamily="34" charset="0"/>
              </a:rPr>
              <a:t>Contributor</a:t>
            </a:r>
            <a:r>
              <a:rPr kumimoji="0" lang="en-US" altLang="en-US" sz="2800" b="0" i="0" u="none" strike="noStrike" cap="none" normalizeH="0" baseline="0" dirty="0">
                <a:ln>
                  <a:noFill/>
                </a:ln>
                <a:solidFill>
                  <a:schemeClr val="tx1"/>
                </a:solidFill>
                <a:effectLst/>
                <a:latin typeface="Arial" panose="020B0604020202020204" pitchFamily="34" charset="0"/>
              </a:rPr>
              <a:t>, and </a:t>
            </a:r>
            <a:r>
              <a:rPr kumimoji="0" lang="en-US" altLang="en-US" sz="2800" b="1" i="0" u="none" strike="noStrike" cap="none" normalizeH="0" baseline="0" dirty="0">
                <a:ln>
                  <a:noFill/>
                </a:ln>
                <a:solidFill>
                  <a:schemeClr val="tx1"/>
                </a:solidFill>
                <a:effectLst/>
                <a:latin typeface="Arial" panose="020B0604020202020204" pitchFamily="34" charset="0"/>
              </a:rPr>
              <a:t>Informed</a:t>
            </a:r>
            <a:r>
              <a:rPr kumimoji="0" lang="en-US" altLang="en-US" sz="2800" b="0" i="0" u="none" strike="noStrike" cap="none" normalizeH="0" baseline="0" dirty="0">
                <a:ln>
                  <a:noFill/>
                </a:ln>
                <a:solidFill>
                  <a:schemeClr val="tx1"/>
                </a:solidFill>
                <a:effectLst/>
                <a:latin typeface="Arial" panose="020B0604020202020204" pitchFamily="34" charset="0"/>
              </a:rPr>
              <a:t>,          focusing on decision-making roles</a:t>
            </a:r>
          </a:p>
        </p:txBody>
      </p:sp>
    </p:spTree>
    <p:extLst>
      <p:ext uri="{BB962C8B-B14F-4D97-AF65-F5344CB8AC3E}">
        <p14:creationId xmlns:p14="http://schemas.microsoft.com/office/powerpoint/2010/main" val="1036554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34</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a:xfrm>
            <a:off x="585216" y="182880"/>
            <a:ext cx="10707624" cy="356616"/>
          </a:xfrm>
        </p:spPr>
        <p:txBody>
          <a:bodyPr>
            <a:normAutofit/>
          </a:bodyPr>
          <a:lstStyle/>
          <a:p>
            <a:pPr fontAlgn="base"/>
            <a:r>
              <a:rPr lang="en-US" sz="1200" dirty="0">
                <a:solidFill>
                  <a:schemeClr val="accent2">
                    <a:lumMod val="50000"/>
                  </a:schemeClr>
                </a:solidFill>
                <a:latin typeface="Arial" panose="020B0604020202020204" pitchFamily="34" charset="0"/>
              </a:rPr>
              <a:t>The goal of communication</a:t>
            </a:r>
            <a:endParaRPr lang="en-US" dirty="0"/>
          </a:p>
        </p:txBody>
      </p:sp>
      <p:sp>
        <p:nvSpPr>
          <p:cNvPr id="14" name="Freeform: Shape 13">
            <a:extLst>
              <a:ext uri="{FF2B5EF4-FFF2-40B4-BE49-F238E27FC236}">
                <a16:creationId xmlns:a16="http://schemas.microsoft.com/office/drawing/2014/main" id="{80F565F9-6D77-9B08-E465-DCC5198E9788}"/>
              </a:ext>
            </a:extLst>
          </p:cNvPr>
          <p:cNvSpPr/>
          <p:nvPr/>
        </p:nvSpPr>
        <p:spPr>
          <a:xfrm>
            <a:off x="4491038" y="5498306"/>
            <a:ext cx="2736056" cy="838200"/>
          </a:xfrm>
          <a:custGeom>
            <a:avLst/>
            <a:gdLst>
              <a:gd name="connsiteX0" fmla="*/ 38100 w 2736056"/>
              <a:gd name="connsiteY0" fmla="*/ 102394 h 838200"/>
              <a:gd name="connsiteX1" fmla="*/ 33337 w 2736056"/>
              <a:gd name="connsiteY1" fmla="*/ 123825 h 838200"/>
              <a:gd name="connsiteX2" fmla="*/ 28575 w 2736056"/>
              <a:gd name="connsiteY2" fmla="*/ 135732 h 838200"/>
              <a:gd name="connsiteX3" fmla="*/ 26193 w 2736056"/>
              <a:gd name="connsiteY3" fmla="*/ 147638 h 838200"/>
              <a:gd name="connsiteX4" fmla="*/ 16668 w 2736056"/>
              <a:gd name="connsiteY4" fmla="*/ 157163 h 838200"/>
              <a:gd name="connsiteX5" fmla="*/ 11906 w 2736056"/>
              <a:gd name="connsiteY5" fmla="*/ 180975 h 838200"/>
              <a:gd name="connsiteX6" fmla="*/ 4762 w 2736056"/>
              <a:gd name="connsiteY6" fmla="*/ 209550 h 838200"/>
              <a:gd name="connsiteX7" fmla="*/ 2381 w 2736056"/>
              <a:gd name="connsiteY7" fmla="*/ 219075 h 838200"/>
              <a:gd name="connsiteX8" fmla="*/ 0 w 2736056"/>
              <a:gd name="connsiteY8" fmla="*/ 233363 h 838200"/>
              <a:gd name="connsiteX9" fmla="*/ 4762 w 2736056"/>
              <a:gd name="connsiteY9" fmla="*/ 295275 h 838200"/>
              <a:gd name="connsiteX10" fmla="*/ 7143 w 2736056"/>
              <a:gd name="connsiteY10" fmla="*/ 304800 h 838200"/>
              <a:gd name="connsiteX11" fmla="*/ 11906 w 2736056"/>
              <a:gd name="connsiteY11" fmla="*/ 314325 h 838200"/>
              <a:gd name="connsiteX12" fmla="*/ 47625 w 2736056"/>
              <a:gd name="connsiteY12" fmla="*/ 345282 h 838200"/>
              <a:gd name="connsiteX13" fmla="*/ 85725 w 2736056"/>
              <a:gd name="connsiteY13" fmla="*/ 364332 h 838200"/>
              <a:gd name="connsiteX14" fmla="*/ 114300 w 2736056"/>
              <a:gd name="connsiteY14" fmla="*/ 381000 h 838200"/>
              <a:gd name="connsiteX15" fmla="*/ 135731 w 2736056"/>
              <a:gd name="connsiteY15" fmla="*/ 390525 h 838200"/>
              <a:gd name="connsiteX16" fmla="*/ 230981 w 2736056"/>
              <a:gd name="connsiteY16" fmla="*/ 469107 h 838200"/>
              <a:gd name="connsiteX17" fmla="*/ 288131 w 2736056"/>
              <a:gd name="connsiteY17" fmla="*/ 531019 h 838200"/>
              <a:gd name="connsiteX18" fmla="*/ 333375 w 2736056"/>
              <a:gd name="connsiteY18" fmla="*/ 576263 h 838200"/>
              <a:gd name="connsiteX19" fmla="*/ 371475 w 2736056"/>
              <a:gd name="connsiteY19" fmla="*/ 604838 h 838200"/>
              <a:gd name="connsiteX20" fmla="*/ 428625 w 2736056"/>
              <a:gd name="connsiteY20" fmla="*/ 628650 h 838200"/>
              <a:gd name="connsiteX21" fmla="*/ 478631 w 2736056"/>
              <a:gd name="connsiteY21" fmla="*/ 650082 h 838200"/>
              <a:gd name="connsiteX22" fmla="*/ 495300 w 2736056"/>
              <a:gd name="connsiteY22" fmla="*/ 657225 h 838200"/>
              <a:gd name="connsiteX23" fmla="*/ 516731 w 2736056"/>
              <a:gd name="connsiteY23" fmla="*/ 666750 h 838200"/>
              <a:gd name="connsiteX24" fmla="*/ 540543 w 2736056"/>
              <a:gd name="connsiteY24" fmla="*/ 673894 h 838200"/>
              <a:gd name="connsiteX25" fmla="*/ 559593 w 2736056"/>
              <a:gd name="connsiteY25" fmla="*/ 683419 h 838200"/>
              <a:gd name="connsiteX26" fmla="*/ 619125 w 2736056"/>
              <a:gd name="connsiteY26" fmla="*/ 702469 h 838200"/>
              <a:gd name="connsiteX27" fmla="*/ 640556 w 2736056"/>
              <a:gd name="connsiteY27" fmla="*/ 709613 h 838200"/>
              <a:gd name="connsiteX28" fmla="*/ 657225 w 2736056"/>
              <a:gd name="connsiteY28" fmla="*/ 716757 h 838200"/>
              <a:gd name="connsiteX29" fmla="*/ 735806 w 2736056"/>
              <a:gd name="connsiteY29" fmla="*/ 735807 h 838200"/>
              <a:gd name="connsiteX30" fmla="*/ 792956 w 2736056"/>
              <a:gd name="connsiteY30" fmla="*/ 745332 h 838200"/>
              <a:gd name="connsiteX31" fmla="*/ 819150 w 2736056"/>
              <a:gd name="connsiteY31" fmla="*/ 750094 h 838200"/>
              <a:gd name="connsiteX32" fmla="*/ 840581 w 2736056"/>
              <a:gd name="connsiteY32" fmla="*/ 754857 h 838200"/>
              <a:gd name="connsiteX33" fmla="*/ 902493 w 2736056"/>
              <a:gd name="connsiteY33" fmla="*/ 762000 h 838200"/>
              <a:gd name="connsiteX34" fmla="*/ 954881 w 2736056"/>
              <a:gd name="connsiteY34" fmla="*/ 769144 h 838200"/>
              <a:gd name="connsiteX35" fmla="*/ 997743 w 2736056"/>
              <a:gd name="connsiteY35" fmla="*/ 776288 h 838200"/>
              <a:gd name="connsiteX36" fmla="*/ 1031081 w 2736056"/>
              <a:gd name="connsiteY36" fmla="*/ 783432 h 838200"/>
              <a:gd name="connsiteX37" fmla="*/ 1112043 w 2736056"/>
              <a:gd name="connsiteY37" fmla="*/ 795338 h 838200"/>
              <a:gd name="connsiteX38" fmla="*/ 1145381 w 2736056"/>
              <a:gd name="connsiteY38" fmla="*/ 800100 h 838200"/>
              <a:gd name="connsiteX39" fmla="*/ 1173956 w 2736056"/>
              <a:gd name="connsiteY39" fmla="*/ 804863 h 838200"/>
              <a:gd name="connsiteX40" fmla="*/ 1209675 w 2736056"/>
              <a:gd name="connsiteY40" fmla="*/ 807244 h 838200"/>
              <a:gd name="connsiteX41" fmla="*/ 1271587 w 2736056"/>
              <a:gd name="connsiteY41" fmla="*/ 816769 h 838200"/>
              <a:gd name="connsiteX42" fmla="*/ 1340643 w 2736056"/>
              <a:gd name="connsiteY42" fmla="*/ 828675 h 838200"/>
              <a:gd name="connsiteX43" fmla="*/ 1445418 w 2736056"/>
              <a:gd name="connsiteY43" fmla="*/ 833438 h 838200"/>
              <a:gd name="connsiteX44" fmla="*/ 1485900 w 2736056"/>
              <a:gd name="connsiteY44" fmla="*/ 835819 h 838200"/>
              <a:gd name="connsiteX45" fmla="*/ 1571625 w 2736056"/>
              <a:gd name="connsiteY45" fmla="*/ 838200 h 838200"/>
              <a:gd name="connsiteX46" fmla="*/ 1745456 w 2736056"/>
              <a:gd name="connsiteY46" fmla="*/ 833438 h 838200"/>
              <a:gd name="connsiteX47" fmla="*/ 1814512 w 2736056"/>
              <a:gd name="connsiteY47" fmla="*/ 819150 h 838200"/>
              <a:gd name="connsiteX48" fmla="*/ 1907381 w 2736056"/>
              <a:gd name="connsiteY48" fmla="*/ 795338 h 838200"/>
              <a:gd name="connsiteX49" fmla="*/ 1957387 w 2736056"/>
              <a:gd name="connsiteY49" fmla="*/ 783432 h 838200"/>
              <a:gd name="connsiteX50" fmla="*/ 2014537 w 2736056"/>
              <a:gd name="connsiteY50" fmla="*/ 769144 h 838200"/>
              <a:gd name="connsiteX51" fmla="*/ 2083593 w 2736056"/>
              <a:gd name="connsiteY51" fmla="*/ 752475 h 838200"/>
              <a:gd name="connsiteX52" fmla="*/ 2143125 w 2736056"/>
              <a:gd name="connsiteY52" fmla="*/ 728663 h 838200"/>
              <a:gd name="connsiteX53" fmla="*/ 2159793 w 2736056"/>
              <a:gd name="connsiteY53" fmla="*/ 719138 h 838200"/>
              <a:gd name="connsiteX54" fmla="*/ 2214562 w 2736056"/>
              <a:gd name="connsiteY54" fmla="*/ 671513 h 838200"/>
              <a:gd name="connsiteX55" fmla="*/ 2235993 w 2736056"/>
              <a:gd name="connsiteY55" fmla="*/ 654844 h 838200"/>
              <a:gd name="connsiteX56" fmla="*/ 2293143 w 2736056"/>
              <a:gd name="connsiteY56" fmla="*/ 592932 h 838200"/>
              <a:gd name="connsiteX57" fmla="*/ 2340768 w 2736056"/>
              <a:gd name="connsiteY57" fmla="*/ 545307 h 838200"/>
              <a:gd name="connsiteX58" fmla="*/ 2371725 w 2736056"/>
              <a:gd name="connsiteY58" fmla="*/ 521494 h 838200"/>
              <a:gd name="connsiteX59" fmla="*/ 2438400 w 2736056"/>
              <a:gd name="connsiteY59" fmla="*/ 483394 h 838200"/>
              <a:gd name="connsiteX60" fmla="*/ 2466975 w 2736056"/>
              <a:gd name="connsiteY60" fmla="*/ 461963 h 838200"/>
              <a:gd name="connsiteX61" fmla="*/ 2481262 w 2736056"/>
              <a:gd name="connsiteY61" fmla="*/ 450057 h 838200"/>
              <a:gd name="connsiteX62" fmla="*/ 2490787 w 2736056"/>
              <a:gd name="connsiteY62" fmla="*/ 440532 h 838200"/>
              <a:gd name="connsiteX63" fmla="*/ 2502693 w 2736056"/>
              <a:gd name="connsiteY63" fmla="*/ 435769 h 838200"/>
              <a:gd name="connsiteX64" fmla="*/ 2543175 w 2736056"/>
              <a:gd name="connsiteY64" fmla="*/ 423863 h 838200"/>
              <a:gd name="connsiteX65" fmla="*/ 2557462 w 2736056"/>
              <a:gd name="connsiteY65" fmla="*/ 416719 h 838200"/>
              <a:gd name="connsiteX66" fmla="*/ 2576512 w 2736056"/>
              <a:gd name="connsiteY66" fmla="*/ 409575 h 838200"/>
              <a:gd name="connsiteX67" fmla="*/ 2583656 w 2736056"/>
              <a:gd name="connsiteY67" fmla="*/ 402432 h 838200"/>
              <a:gd name="connsiteX68" fmla="*/ 2593181 w 2736056"/>
              <a:gd name="connsiteY68" fmla="*/ 395288 h 838200"/>
              <a:gd name="connsiteX69" fmla="*/ 2600325 w 2736056"/>
              <a:gd name="connsiteY69" fmla="*/ 390525 h 838200"/>
              <a:gd name="connsiteX70" fmla="*/ 2607468 w 2736056"/>
              <a:gd name="connsiteY70" fmla="*/ 383382 h 838200"/>
              <a:gd name="connsiteX71" fmla="*/ 2616993 w 2736056"/>
              <a:gd name="connsiteY71" fmla="*/ 378619 h 838200"/>
              <a:gd name="connsiteX72" fmla="*/ 2636043 w 2736056"/>
              <a:gd name="connsiteY72" fmla="*/ 364332 h 838200"/>
              <a:gd name="connsiteX73" fmla="*/ 2643187 w 2736056"/>
              <a:gd name="connsiteY73" fmla="*/ 359569 h 838200"/>
              <a:gd name="connsiteX74" fmla="*/ 2650331 w 2736056"/>
              <a:gd name="connsiteY74" fmla="*/ 350044 h 838200"/>
              <a:gd name="connsiteX75" fmla="*/ 2671762 w 2736056"/>
              <a:gd name="connsiteY75" fmla="*/ 335757 h 838200"/>
              <a:gd name="connsiteX76" fmla="*/ 2678906 w 2736056"/>
              <a:gd name="connsiteY76" fmla="*/ 333375 h 838200"/>
              <a:gd name="connsiteX77" fmla="*/ 2686050 w 2736056"/>
              <a:gd name="connsiteY77" fmla="*/ 328613 h 838200"/>
              <a:gd name="connsiteX78" fmla="*/ 2693193 w 2736056"/>
              <a:gd name="connsiteY78" fmla="*/ 326232 h 838200"/>
              <a:gd name="connsiteX79" fmla="*/ 2707481 w 2736056"/>
              <a:gd name="connsiteY79" fmla="*/ 319088 h 838200"/>
              <a:gd name="connsiteX80" fmla="*/ 2714625 w 2736056"/>
              <a:gd name="connsiteY80" fmla="*/ 316707 h 838200"/>
              <a:gd name="connsiteX81" fmla="*/ 2724150 w 2736056"/>
              <a:gd name="connsiteY81" fmla="*/ 311944 h 838200"/>
              <a:gd name="connsiteX82" fmla="*/ 2733675 w 2736056"/>
              <a:gd name="connsiteY82" fmla="*/ 309563 h 838200"/>
              <a:gd name="connsiteX83" fmla="*/ 2736056 w 2736056"/>
              <a:gd name="connsiteY83" fmla="*/ 302419 h 838200"/>
              <a:gd name="connsiteX84" fmla="*/ 2731293 w 2736056"/>
              <a:gd name="connsiteY84" fmla="*/ 273844 h 838200"/>
              <a:gd name="connsiteX85" fmla="*/ 2728912 w 2736056"/>
              <a:gd name="connsiteY85" fmla="*/ 266700 h 838200"/>
              <a:gd name="connsiteX86" fmla="*/ 2726531 w 2736056"/>
              <a:gd name="connsiteY86" fmla="*/ 254794 h 838200"/>
              <a:gd name="connsiteX87" fmla="*/ 2714625 w 2736056"/>
              <a:gd name="connsiteY87" fmla="*/ 238125 h 838200"/>
              <a:gd name="connsiteX88" fmla="*/ 2707481 w 2736056"/>
              <a:gd name="connsiteY88" fmla="*/ 207169 h 838200"/>
              <a:gd name="connsiteX89" fmla="*/ 2697956 w 2736056"/>
              <a:gd name="connsiteY89" fmla="*/ 188119 h 838200"/>
              <a:gd name="connsiteX90" fmla="*/ 2690812 w 2736056"/>
              <a:gd name="connsiteY90" fmla="*/ 183357 h 838200"/>
              <a:gd name="connsiteX91" fmla="*/ 2640806 w 2736056"/>
              <a:gd name="connsiteY91" fmla="*/ 152400 h 838200"/>
              <a:gd name="connsiteX92" fmla="*/ 2507456 w 2736056"/>
              <a:gd name="connsiteY92" fmla="*/ 126207 h 838200"/>
              <a:gd name="connsiteX93" fmla="*/ 2490787 w 2736056"/>
              <a:gd name="connsiteY93" fmla="*/ 121444 h 838200"/>
              <a:gd name="connsiteX94" fmla="*/ 2443162 w 2736056"/>
              <a:gd name="connsiteY94" fmla="*/ 116682 h 838200"/>
              <a:gd name="connsiteX95" fmla="*/ 2314575 w 2736056"/>
              <a:gd name="connsiteY95" fmla="*/ 114300 h 838200"/>
              <a:gd name="connsiteX96" fmla="*/ 2064543 w 2736056"/>
              <a:gd name="connsiteY96" fmla="*/ 50007 h 838200"/>
              <a:gd name="connsiteX97" fmla="*/ 1983581 w 2736056"/>
              <a:gd name="connsiteY97" fmla="*/ 30957 h 838200"/>
              <a:gd name="connsiteX98" fmla="*/ 1859756 w 2736056"/>
              <a:gd name="connsiteY98" fmla="*/ 14288 h 838200"/>
              <a:gd name="connsiteX99" fmla="*/ 1652587 w 2736056"/>
              <a:gd name="connsiteY99" fmla="*/ 0 h 838200"/>
              <a:gd name="connsiteX100" fmla="*/ 1373981 w 2736056"/>
              <a:gd name="connsiteY100" fmla="*/ 2382 h 838200"/>
              <a:gd name="connsiteX101" fmla="*/ 1281112 w 2736056"/>
              <a:gd name="connsiteY101" fmla="*/ 4763 h 838200"/>
              <a:gd name="connsiteX102" fmla="*/ 1073943 w 2736056"/>
              <a:gd name="connsiteY102" fmla="*/ 9525 h 838200"/>
              <a:gd name="connsiteX103" fmla="*/ 790575 w 2736056"/>
              <a:gd name="connsiteY103" fmla="*/ 16669 h 838200"/>
              <a:gd name="connsiteX104" fmla="*/ 338137 w 2736056"/>
              <a:gd name="connsiteY104" fmla="*/ 23813 h 838200"/>
              <a:gd name="connsiteX105" fmla="*/ 292893 w 2736056"/>
              <a:gd name="connsiteY105" fmla="*/ 28575 h 838200"/>
              <a:gd name="connsiteX106" fmla="*/ 269081 w 2736056"/>
              <a:gd name="connsiteY106" fmla="*/ 35719 h 838200"/>
              <a:gd name="connsiteX107" fmla="*/ 204787 w 2736056"/>
              <a:gd name="connsiteY107" fmla="*/ 52388 h 838200"/>
              <a:gd name="connsiteX108" fmla="*/ 154781 w 2736056"/>
              <a:gd name="connsiteY108" fmla="*/ 69057 h 838200"/>
              <a:gd name="connsiteX109" fmla="*/ 128587 w 2736056"/>
              <a:gd name="connsiteY109" fmla="*/ 78582 h 838200"/>
              <a:gd name="connsiteX110" fmla="*/ 109537 w 2736056"/>
              <a:gd name="connsiteY110" fmla="*/ 85725 h 838200"/>
              <a:gd name="connsiteX111" fmla="*/ 88106 w 2736056"/>
              <a:gd name="connsiteY111" fmla="*/ 97632 h 838200"/>
              <a:gd name="connsiteX112" fmla="*/ 78581 w 2736056"/>
              <a:gd name="connsiteY112" fmla="*/ 102394 h 838200"/>
              <a:gd name="connsiteX113" fmla="*/ 61912 w 2736056"/>
              <a:gd name="connsiteY113" fmla="*/ 107157 h 838200"/>
              <a:gd name="connsiteX114" fmla="*/ 47625 w 2736056"/>
              <a:gd name="connsiteY114" fmla="*/ 109538 h 838200"/>
              <a:gd name="connsiteX115" fmla="*/ 38100 w 2736056"/>
              <a:gd name="connsiteY115" fmla="*/ 1023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36056" h="838200">
                <a:moveTo>
                  <a:pt x="38100" y="102394"/>
                </a:moveTo>
                <a:cubicBezTo>
                  <a:pt x="35719" y="104775"/>
                  <a:pt x="35016" y="118786"/>
                  <a:pt x="33337" y="123825"/>
                </a:cubicBezTo>
                <a:cubicBezTo>
                  <a:pt x="31985" y="127880"/>
                  <a:pt x="29803" y="131638"/>
                  <a:pt x="28575" y="135732"/>
                </a:cubicBezTo>
                <a:cubicBezTo>
                  <a:pt x="27412" y="139609"/>
                  <a:pt x="28159" y="144100"/>
                  <a:pt x="26193" y="147638"/>
                </a:cubicBezTo>
                <a:cubicBezTo>
                  <a:pt x="24012" y="151563"/>
                  <a:pt x="19843" y="153988"/>
                  <a:pt x="16668" y="157163"/>
                </a:cubicBezTo>
                <a:cubicBezTo>
                  <a:pt x="9153" y="187226"/>
                  <a:pt x="20672" y="140071"/>
                  <a:pt x="11906" y="180975"/>
                </a:cubicBezTo>
                <a:cubicBezTo>
                  <a:pt x="9849" y="190575"/>
                  <a:pt x="7143" y="200025"/>
                  <a:pt x="4762" y="209550"/>
                </a:cubicBezTo>
                <a:cubicBezTo>
                  <a:pt x="3968" y="212725"/>
                  <a:pt x="2919" y="215847"/>
                  <a:pt x="2381" y="219075"/>
                </a:cubicBezTo>
                <a:lnTo>
                  <a:pt x="0" y="233363"/>
                </a:lnTo>
                <a:cubicBezTo>
                  <a:pt x="1587" y="254000"/>
                  <a:pt x="2703" y="274679"/>
                  <a:pt x="4762" y="295275"/>
                </a:cubicBezTo>
                <a:cubicBezTo>
                  <a:pt x="5088" y="298531"/>
                  <a:pt x="5994" y="301736"/>
                  <a:pt x="7143" y="304800"/>
                </a:cubicBezTo>
                <a:cubicBezTo>
                  <a:pt x="8389" y="308124"/>
                  <a:pt x="9613" y="311615"/>
                  <a:pt x="11906" y="314325"/>
                </a:cubicBezTo>
                <a:cubicBezTo>
                  <a:pt x="22478" y="326819"/>
                  <a:pt x="33376" y="337510"/>
                  <a:pt x="47625" y="345282"/>
                </a:cubicBezTo>
                <a:cubicBezTo>
                  <a:pt x="60090" y="352081"/>
                  <a:pt x="73460" y="357178"/>
                  <a:pt x="85725" y="364332"/>
                </a:cubicBezTo>
                <a:cubicBezTo>
                  <a:pt x="95250" y="369888"/>
                  <a:pt x="104532" y="375883"/>
                  <a:pt x="114300" y="381000"/>
                </a:cubicBezTo>
                <a:cubicBezTo>
                  <a:pt x="121225" y="384627"/>
                  <a:pt x="129183" y="386255"/>
                  <a:pt x="135731" y="390525"/>
                </a:cubicBezTo>
                <a:cubicBezTo>
                  <a:pt x="152553" y="401496"/>
                  <a:pt x="230537" y="468663"/>
                  <a:pt x="230981" y="469107"/>
                </a:cubicBezTo>
                <a:cubicBezTo>
                  <a:pt x="303494" y="541620"/>
                  <a:pt x="192125" y="429196"/>
                  <a:pt x="288131" y="531019"/>
                </a:cubicBezTo>
                <a:cubicBezTo>
                  <a:pt x="302762" y="546537"/>
                  <a:pt x="316312" y="563466"/>
                  <a:pt x="333375" y="576263"/>
                </a:cubicBezTo>
                <a:cubicBezTo>
                  <a:pt x="346075" y="585788"/>
                  <a:pt x="357276" y="597739"/>
                  <a:pt x="371475" y="604838"/>
                </a:cubicBezTo>
                <a:cubicBezTo>
                  <a:pt x="432483" y="635341"/>
                  <a:pt x="367836" y="604702"/>
                  <a:pt x="428625" y="628650"/>
                </a:cubicBezTo>
                <a:cubicBezTo>
                  <a:pt x="445498" y="635297"/>
                  <a:pt x="461962" y="642938"/>
                  <a:pt x="478631" y="650082"/>
                </a:cubicBezTo>
                <a:lnTo>
                  <a:pt x="495300" y="657225"/>
                </a:lnTo>
                <a:cubicBezTo>
                  <a:pt x="502462" y="660358"/>
                  <a:pt x="509243" y="664504"/>
                  <a:pt x="516731" y="666750"/>
                </a:cubicBezTo>
                <a:cubicBezTo>
                  <a:pt x="524668" y="669131"/>
                  <a:pt x="532820" y="670890"/>
                  <a:pt x="540543" y="673894"/>
                </a:cubicBezTo>
                <a:cubicBezTo>
                  <a:pt x="547160" y="676467"/>
                  <a:pt x="553089" y="680573"/>
                  <a:pt x="559593" y="683419"/>
                </a:cubicBezTo>
                <a:cubicBezTo>
                  <a:pt x="581017" y="692792"/>
                  <a:pt x="594527" y="694269"/>
                  <a:pt x="619125" y="702469"/>
                </a:cubicBezTo>
                <a:cubicBezTo>
                  <a:pt x="626269" y="704850"/>
                  <a:pt x="633505" y="706969"/>
                  <a:pt x="640556" y="709613"/>
                </a:cubicBezTo>
                <a:cubicBezTo>
                  <a:pt x="646216" y="711736"/>
                  <a:pt x="651396" y="715154"/>
                  <a:pt x="657225" y="716757"/>
                </a:cubicBezTo>
                <a:cubicBezTo>
                  <a:pt x="683213" y="723904"/>
                  <a:pt x="709288" y="730986"/>
                  <a:pt x="735806" y="735807"/>
                </a:cubicBezTo>
                <a:cubicBezTo>
                  <a:pt x="800846" y="747631"/>
                  <a:pt x="719613" y="733108"/>
                  <a:pt x="792956" y="745332"/>
                </a:cubicBezTo>
                <a:cubicBezTo>
                  <a:pt x="801710" y="746791"/>
                  <a:pt x="810448" y="748354"/>
                  <a:pt x="819150" y="750094"/>
                </a:cubicBezTo>
                <a:cubicBezTo>
                  <a:pt x="826326" y="751529"/>
                  <a:pt x="833342" y="753785"/>
                  <a:pt x="840581" y="754857"/>
                </a:cubicBezTo>
                <a:cubicBezTo>
                  <a:pt x="861131" y="757901"/>
                  <a:pt x="881901" y="759254"/>
                  <a:pt x="902493" y="762000"/>
                </a:cubicBezTo>
                <a:cubicBezTo>
                  <a:pt x="919963" y="764329"/>
                  <a:pt x="937676" y="765320"/>
                  <a:pt x="954881" y="769144"/>
                </a:cubicBezTo>
                <a:cubicBezTo>
                  <a:pt x="1021305" y="783907"/>
                  <a:pt x="931738" y="764809"/>
                  <a:pt x="997743" y="776288"/>
                </a:cubicBezTo>
                <a:cubicBezTo>
                  <a:pt x="1008940" y="778235"/>
                  <a:pt x="1019871" y="781564"/>
                  <a:pt x="1031081" y="783432"/>
                </a:cubicBezTo>
                <a:cubicBezTo>
                  <a:pt x="1057987" y="787916"/>
                  <a:pt x="1085051" y="791402"/>
                  <a:pt x="1112043" y="795338"/>
                </a:cubicBezTo>
                <a:cubicBezTo>
                  <a:pt x="1123151" y="796958"/>
                  <a:pt x="1134308" y="798254"/>
                  <a:pt x="1145381" y="800100"/>
                </a:cubicBezTo>
                <a:cubicBezTo>
                  <a:pt x="1154906" y="801688"/>
                  <a:pt x="1164359" y="803797"/>
                  <a:pt x="1173956" y="804863"/>
                </a:cubicBezTo>
                <a:cubicBezTo>
                  <a:pt x="1185816" y="806181"/>
                  <a:pt x="1197769" y="806450"/>
                  <a:pt x="1209675" y="807244"/>
                </a:cubicBezTo>
                <a:cubicBezTo>
                  <a:pt x="1307702" y="828251"/>
                  <a:pt x="1185140" y="803470"/>
                  <a:pt x="1271587" y="816769"/>
                </a:cubicBezTo>
                <a:cubicBezTo>
                  <a:pt x="1339773" y="827259"/>
                  <a:pt x="1269243" y="821535"/>
                  <a:pt x="1340643" y="828675"/>
                </a:cubicBezTo>
                <a:cubicBezTo>
                  <a:pt x="1371423" y="831753"/>
                  <a:pt x="1418328" y="832260"/>
                  <a:pt x="1445418" y="833438"/>
                </a:cubicBezTo>
                <a:cubicBezTo>
                  <a:pt x="1458923" y="834025"/>
                  <a:pt x="1472392" y="835309"/>
                  <a:pt x="1485900" y="835819"/>
                </a:cubicBezTo>
                <a:lnTo>
                  <a:pt x="1571625" y="838200"/>
                </a:lnTo>
                <a:lnTo>
                  <a:pt x="1745456" y="833438"/>
                </a:lnTo>
                <a:cubicBezTo>
                  <a:pt x="1761869" y="832344"/>
                  <a:pt x="1801719" y="822348"/>
                  <a:pt x="1814512" y="819150"/>
                </a:cubicBezTo>
                <a:lnTo>
                  <a:pt x="1907381" y="795338"/>
                </a:lnTo>
                <a:cubicBezTo>
                  <a:pt x="1924004" y="791182"/>
                  <a:pt x="1940742" y="787501"/>
                  <a:pt x="1957387" y="783432"/>
                </a:cubicBezTo>
                <a:lnTo>
                  <a:pt x="2014537" y="769144"/>
                </a:lnTo>
                <a:cubicBezTo>
                  <a:pt x="2037535" y="763503"/>
                  <a:pt x="2061128" y="759963"/>
                  <a:pt x="2083593" y="752475"/>
                </a:cubicBezTo>
                <a:cubicBezTo>
                  <a:pt x="2112858" y="742720"/>
                  <a:pt x="2118603" y="742676"/>
                  <a:pt x="2143125" y="728663"/>
                </a:cubicBezTo>
                <a:cubicBezTo>
                  <a:pt x="2148681" y="725488"/>
                  <a:pt x="2154796" y="723136"/>
                  <a:pt x="2159793" y="719138"/>
                </a:cubicBezTo>
                <a:cubicBezTo>
                  <a:pt x="2178685" y="704025"/>
                  <a:pt x="2196071" y="687115"/>
                  <a:pt x="2214562" y="671513"/>
                </a:cubicBezTo>
                <a:cubicBezTo>
                  <a:pt x="2221479" y="665677"/>
                  <a:pt x="2230563" y="662084"/>
                  <a:pt x="2235993" y="654844"/>
                </a:cubicBezTo>
                <a:cubicBezTo>
                  <a:pt x="2264602" y="616700"/>
                  <a:pt x="2239075" y="648864"/>
                  <a:pt x="2293143" y="592932"/>
                </a:cubicBezTo>
                <a:cubicBezTo>
                  <a:pt x="2320572" y="564557"/>
                  <a:pt x="2313543" y="567582"/>
                  <a:pt x="2340768" y="545307"/>
                </a:cubicBezTo>
                <a:cubicBezTo>
                  <a:pt x="2350844" y="537063"/>
                  <a:pt x="2360708" y="528431"/>
                  <a:pt x="2371725" y="521494"/>
                </a:cubicBezTo>
                <a:cubicBezTo>
                  <a:pt x="2477788" y="454713"/>
                  <a:pt x="2329844" y="558546"/>
                  <a:pt x="2438400" y="483394"/>
                </a:cubicBezTo>
                <a:cubicBezTo>
                  <a:pt x="2448189" y="476617"/>
                  <a:pt x="2466975" y="461963"/>
                  <a:pt x="2466975" y="461963"/>
                </a:cubicBezTo>
                <a:cubicBezTo>
                  <a:pt x="2476953" y="446994"/>
                  <a:pt x="2465150" y="462141"/>
                  <a:pt x="2481262" y="450057"/>
                </a:cubicBezTo>
                <a:cubicBezTo>
                  <a:pt x="2484854" y="447363"/>
                  <a:pt x="2487051" y="443023"/>
                  <a:pt x="2490787" y="440532"/>
                </a:cubicBezTo>
                <a:cubicBezTo>
                  <a:pt x="2494344" y="438161"/>
                  <a:pt x="2498620" y="437065"/>
                  <a:pt x="2502693" y="435769"/>
                </a:cubicBezTo>
                <a:cubicBezTo>
                  <a:pt x="2516096" y="431504"/>
                  <a:pt x="2530595" y="430154"/>
                  <a:pt x="2543175" y="423863"/>
                </a:cubicBezTo>
                <a:cubicBezTo>
                  <a:pt x="2547937" y="421482"/>
                  <a:pt x="2552615" y="418922"/>
                  <a:pt x="2557462" y="416719"/>
                </a:cubicBezTo>
                <a:cubicBezTo>
                  <a:pt x="2565283" y="413164"/>
                  <a:pt x="2569081" y="412053"/>
                  <a:pt x="2576512" y="409575"/>
                </a:cubicBezTo>
                <a:cubicBezTo>
                  <a:pt x="2578893" y="407194"/>
                  <a:pt x="2581099" y="404623"/>
                  <a:pt x="2583656" y="402432"/>
                </a:cubicBezTo>
                <a:cubicBezTo>
                  <a:pt x="2586669" y="399849"/>
                  <a:pt x="2589952" y="397595"/>
                  <a:pt x="2593181" y="395288"/>
                </a:cubicBezTo>
                <a:cubicBezTo>
                  <a:pt x="2595510" y="393624"/>
                  <a:pt x="2598126" y="392357"/>
                  <a:pt x="2600325" y="390525"/>
                </a:cubicBezTo>
                <a:cubicBezTo>
                  <a:pt x="2602912" y="388369"/>
                  <a:pt x="2604728" y="385339"/>
                  <a:pt x="2607468" y="383382"/>
                </a:cubicBezTo>
                <a:cubicBezTo>
                  <a:pt x="2610357" y="381319"/>
                  <a:pt x="2614039" y="380588"/>
                  <a:pt x="2616993" y="378619"/>
                </a:cubicBezTo>
                <a:cubicBezTo>
                  <a:pt x="2623597" y="374216"/>
                  <a:pt x="2629439" y="368735"/>
                  <a:pt x="2636043" y="364332"/>
                </a:cubicBezTo>
                <a:cubicBezTo>
                  <a:pt x="2638424" y="362744"/>
                  <a:pt x="2641163" y="361593"/>
                  <a:pt x="2643187" y="359569"/>
                </a:cubicBezTo>
                <a:cubicBezTo>
                  <a:pt x="2645993" y="356763"/>
                  <a:pt x="2647525" y="352850"/>
                  <a:pt x="2650331" y="350044"/>
                </a:cubicBezTo>
                <a:cubicBezTo>
                  <a:pt x="2654321" y="346054"/>
                  <a:pt x="2667225" y="338026"/>
                  <a:pt x="2671762" y="335757"/>
                </a:cubicBezTo>
                <a:cubicBezTo>
                  <a:pt x="2674007" y="334634"/>
                  <a:pt x="2676661" y="334498"/>
                  <a:pt x="2678906" y="333375"/>
                </a:cubicBezTo>
                <a:cubicBezTo>
                  <a:pt x="2681466" y="332095"/>
                  <a:pt x="2683490" y="329893"/>
                  <a:pt x="2686050" y="328613"/>
                </a:cubicBezTo>
                <a:cubicBezTo>
                  <a:pt x="2688295" y="327491"/>
                  <a:pt x="2690900" y="327251"/>
                  <a:pt x="2693193" y="326232"/>
                </a:cubicBezTo>
                <a:cubicBezTo>
                  <a:pt x="2698059" y="324069"/>
                  <a:pt x="2702615" y="321251"/>
                  <a:pt x="2707481" y="319088"/>
                </a:cubicBezTo>
                <a:cubicBezTo>
                  <a:pt x="2709775" y="318069"/>
                  <a:pt x="2712318" y="317696"/>
                  <a:pt x="2714625" y="316707"/>
                </a:cubicBezTo>
                <a:cubicBezTo>
                  <a:pt x="2717888" y="315309"/>
                  <a:pt x="2720826" y="313190"/>
                  <a:pt x="2724150" y="311944"/>
                </a:cubicBezTo>
                <a:cubicBezTo>
                  <a:pt x="2727214" y="310795"/>
                  <a:pt x="2730500" y="310357"/>
                  <a:pt x="2733675" y="309563"/>
                </a:cubicBezTo>
                <a:cubicBezTo>
                  <a:pt x="2734469" y="307182"/>
                  <a:pt x="2736056" y="304929"/>
                  <a:pt x="2736056" y="302419"/>
                </a:cubicBezTo>
                <a:cubicBezTo>
                  <a:pt x="2736056" y="293714"/>
                  <a:pt x="2733802" y="282626"/>
                  <a:pt x="2731293" y="273844"/>
                </a:cubicBezTo>
                <a:cubicBezTo>
                  <a:pt x="2730603" y="271430"/>
                  <a:pt x="2729521" y="269135"/>
                  <a:pt x="2728912" y="266700"/>
                </a:cubicBezTo>
                <a:cubicBezTo>
                  <a:pt x="2727930" y="262774"/>
                  <a:pt x="2727952" y="258584"/>
                  <a:pt x="2726531" y="254794"/>
                </a:cubicBezTo>
                <a:cubicBezTo>
                  <a:pt x="2725662" y="252476"/>
                  <a:pt x="2715034" y="238670"/>
                  <a:pt x="2714625" y="238125"/>
                </a:cubicBezTo>
                <a:cubicBezTo>
                  <a:pt x="2712737" y="228686"/>
                  <a:pt x="2710350" y="215776"/>
                  <a:pt x="2707481" y="207169"/>
                </a:cubicBezTo>
                <a:cubicBezTo>
                  <a:pt x="2704884" y="199377"/>
                  <a:pt x="2704092" y="195277"/>
                  <a:pt x="2697956" y="188119"/>
                </a:cubicBezTo>
                <a:cubicBezTo>
                  <a:pt x="2696093" y="185946"/>
                  <a:pt x="2693193" y="184944"/>
                  <a:pt x="2690812" y="183357"/>
                </a:cubicBezTo>
                <a:cubicBezTo>
                  <a:pt x="2681516" y="155464"/>
                  <a:pt x="2689008" y="165546"/>
                  <a:pt x="2640806" y="152400"/>
                </a:cubicBezTo>
                <a:cubicBezTo>
                  <a:pt x="2541770" y="125390"/>
                  <a:pt x="2582735" y="140147"/>
                  <a:pt x="2507456" y="126207"/>
                </a:cubicBezTo>
                <a:cubicBezTo>
                  <a:pt x="2501774" y="125155"/>
                  <a:pt x="2496453" y="122577"/>
                  <a:pt x="2490787" y="121444"/>
                </a:cubicBezTo>
                <a:cubicBezTo>
                  <a:pt x="2482178" y="119722"/>
                  <a:pt x="2448354" y="116839"/>
                  <a:pt x="2443162" y="116682"/>
                </a:cubicBezTo>
                <a:cubicBezTo>
                  <a:pt x="2400312" y="115383"/>
                  <a:pt x="2357437" y="115094"/>
                  <a:pt x="2314575" y="114300"/>
                </a:cubicBezTo>
                <a:cubicBezTo>
                  <a:pt x="2193611" y="79739"/>
                  <a:pt x="2253344" y="95931"/>
                  <a:pt x="2064543" y="50007"/>
                </a:cubicBezTo>
                <a:cubicBezTo>
                  <a:pt x="2037604" y="43454"/>
                  <a:pt x="2011057" y="34656"/>
                  <a:pt x="1983581" y="30957"/>
                </a:cubicBezTo>
                <a:cubicBezTo>
                  <a:pt x="1942306" y="25401"/>
                  <a:pt x="1901163" y="18754"/>
                  <a:pt x="1859756" y="14288"/>
                </a:cubicBezTo>
                <a:cubicBezTo>
                  <a:pt x="1788193" y="6570"/>
                  <a:pt x="1723703" y="3845"/>
                  <a:pt x="1652587" y="0"/>
                </a:cubicBezTo>
                <a:lnTo>
                  <a:pt x="1373981" y="2382"/>
                </a:lnTo>
                <a:cubicBezTo>
                  <a:pt x="1343017" y="2779"/>
                  <a:pt x="1312070" y="4026"/>
                  <a:pt x="1281112" y="4763"/>
                </a:cubicBezTo>
                <a:lnTo>
                  <a:pt x="1073943" y="9525"/>
                </a:lnTo>
                <a:cubicBezTo>
                  <a:pt x="638332" y="19538"/>
                  <a:pt x="1085171" y="10402"/>
                  <a:pt x="790575" y="16669"/>
                </a:cubicBezTo>
                <a:lnTo>
                  <a:pt x="338137" y="23813"/>
                </a:lnTo>
                <a:cubicBezTo>
                  <a:pt x="333719" y="24215"/>
                  <a:pt x="300096" y="26974"/>
                  <a:pt x="292893" y="28575"/>
                </a:cubicBezTo>
                <a:cubicBezTo>
                  <a:pt x="284803" y="30373"/>
                  <a:pt x="277081" y="33557"/>
                  <a:pt x="269081" y="35719"/>
                </a:cubicBezTo>
                <a:cubicBezTo>
                  <a:pt x="247708" y="41496"/>
                  <a:pt x="225791" y="45387"/>
                  <a:pt x="204787" y="52388"/>
                </a:cubicBezTo>
                <a:lnTo>
                  <a:pt x="154781" y="69057"/>
                </a:lnTo>
                <a:cubicBezTo>
                  <a:pt x="145995" y="72077"/>
                  <a:pt x="137305" y="75370"/>
                  <a:pt x="128587" y="78582"/>
                </a:cubicBezTo>
                <a:lnTo>
                  <a:pt x="109537" y="85725"/>
                </a:lnTo>
                <a:cubicBezTo>
                  <a:pt x="97541" y="97721"/>
                  <a:pt x="107529" y="89863"/>
                  <a:pt x="88106" y="97632"/>
                </a:cubicBezTo>
                <a:cubicBezTo>
                  <a:pt x="84810" y="98950"/>
                  <a:pt x="81844" y="100996"/>
                  <a:pt x="78581" y="102394"/>
                </a:cubicBezTo>
                <a:cubicBezTo>
                  <a:pt x="74613" y="104094"/>
                  <a:pt x="65683" y="106403"/>
                  <a:pt x="61912" y="107157"/>
                </a:cubicBezTo>
                <a:cubicBezTo>
                  <a:pt x="57178" y="108104"/>
                  <a:pt x="52375" y="108674"/>
                  <a:pt x="47625" y="109538"/>
                </a:cubicBezTo>
                <a:cubicBezTo>
                  <a:pt x="43643" y="110262"/>
                  <a:pt x="40481" y="100013"/>
                  <a:pt x="38100" y="102394"/>
                </a:cubicBezTo>
                <a:close/>
              </a:path>
            </a:pathLst>
          </a:cu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Melissa &amp; Doug Shape Sorting Cube">
            <a:extLst>
              <a:ext uri="{FF2B5EF4-FFF2-40B4-BE49-F238E27FC236}">
                <a16:creationId xmlns:a16="http://schemas.microsoft.com/office/drawing/2014/main" id="{EB33AEDF-3402-FF29-4F7A-E3A81F96C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2550" y="729082"/>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4A491AC-7958-1592-03A4-D7A861DBF3B1}"/>
              </a:ext>
            </a:extLst>
          </p:cNvPr>
          <p:cNvPicPr>
            <a:picLocks noChangeAspect="1"/>
          </p:cNvPicPr>
          <p:nvPr/>
        </p:nvPicPr>
        <p:blipFill>
          <a:blip r:embed="rId3"/>
          <a:stretch>
            <a:fillRect/>
          </a:stretch>
        </p:blipFill>
        <p:spPr>
          <a:xfrm>
            <a:off x="4812042" y="2473928"/>
            <a:ext cx="3264492" cy="2716637"/>
          </a:xfrm>
          <a:prstGeom prst="rect">
            <a:avLst/>
          </a:prstGeom>
        </p:spPr>
      </p:pic>
    </p:spTree>
    <p:extLst>
      <p:ext uri="{BB962C8B-B14F-4D97-AF65-F5344CB8AC3E}">
        <p14:creationId xmlns:p14="http://schemas.microsoft.com/office/powerpoint/2010/main" val="3011715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35</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a:xfrm>
            <a:off x="585216" y="182880"/>
            <a:ext cx="10707624" cy="356616"/>
          </a:xfrm>
        </p:spPr>
        <p:txBody>
          <a:bodyPr>
            <a:normAutofit/>
          </a:bodyPr>
          <a:lstStyle/>
          <a:p>
            <a:pPr fontAlgn="base"/>
            <a:r>
              <a:rPr lang="en-US" sz="1200" dirty="0">
                <a:solidFill>
                  <a:schemeClr val="accent2">
                    <a:lumMod val="50000"/>
                  </a:schemeClr>
                </a:solidFill>
                <a:latin typeface="Arial" panose="020B0604020202020204" pitchFamily="34" charset="0"/>
              </a:rPr>
              <a:t>The goal of communication</a:t>
            </a:r>
            <a:endParaRPr lang="en-US" dirty="0"/>
          </a:p>
        </p:txBody>
      </p:sp>
      <p:sp>
        <p:nvSpPr>
          <p:cNvPr id="14" name="Freeform: Shape 13">
            <a:extLst>
              <a:ext uri="{FF2B5EF4-FFF2-40B4-BE49-F238E27FC236}">
                <a16:creationId xmlns:a16="http://schemas.microsoft.com/office/drawing/2014/main" id="{80F565F9-6D77-9B08-E465-DCC5198E9788}"/>
              </a:ext>
            </a:extLst>
          </p:cNvPr>
          <p:cNvSpPr/>
          <p:nvPr/>
        </p:nvSpPr>
        <p:spPr>
          <a:xfrm>
            <a:off x="4491038" y="5498306"/>
            <a:ext cx="2736056" cy="838200"/>
          </a:xfrm>
          <a:custGeom>
            <a:avLst/>
            <a:gdLst>
              <a:gd name="connsiteX0" fmla="*/ 38100 w 2736056"/>
              <a:gd name="connsiteY0" fmla="*/ 102394 h 838200"/>
              <a:gd name="connsiteX1" fmla="*/ 33337 w 2736056"/>
              <a:gd name="connsiteY1" fmla="*/ 123825 h 838200"/>
              <a:gd name="connsiteX2" fmla="*/ 28575 w 2736056"/>
              <a:gd name="connsiteY2" fmla="*/ 135732 h 838200"/>
              <a:gd name="connsiteX3" fmla="*/ 26193 w 2736056"/>
              <a:gd name="connsiteY3" fmla="*/ 147638 h 838200"/>
              <a:gd name="connsiteX4" fmla="*/ 16668 w 2736056"/>
              <a:gd name="connsiteY4" fmla="*/ 157163 h 838200"/>
              <a:gd name="connsiteX5" fmla="*/ 11906 w 2736056"/>
              <a:gd name="connsiteY5" fmla="*/ 180975 h 838200"/>
              <a:gd name="connsiteX6" fmla="*/ 4762 w 2736056"/>
              <a:gd name="connsiteY6" fmla="*/ 209550 h 838200"/>
              <a:gd name="connsiteX7" fmla="*/ 2381 w 2736056"/>
              <a:gd name="connsiteY7" fmla="*/ 219075 h 838200"/>
              <a:gd name="connsiteX8" fmla="*/ 0 w 2736056"/>
              <a:gd name="connsiteY8" fmla="*/ 233363 h 838200"/>
              <a:gd name="connsiteX9" fmla="*/ 4762 w 2736056"/>
              <a:gd name="connsiteY9" fmla="*/ 295275 h 838200"/>
              <a:gd name="connsiteX10" fmla="*/ 7143 w 2736056"/>
              <a:gd name="connsiteY10" fmla="*/ 304800 h 838200"/>
              <a:gd name="connsiteX11" fmla="*/ 11906 w 2736056"/>
              <a:gd name="connsiteY11" fmla="*/ 314325 h 838200"/>
              <a:gd name="connsiteX12" fmla="*/ 47625 w 2736056"/>
              <a:gd name="connsiteY12" fmla="*/ 345282 h 838200"/>
              <a:gd name="connsiteX13" fmla="*/ 85725 w 2736056"/>
              <a:gd name="connsiteY13" fmla="*/ 364332 h 838200"/>
              <a:gd name="connsiteX14" fmla="*/ 114300 w 2736056"/>
              <a:gd name="connsiteY14" fmla="*/ 381000 h 838200"/>
              <a:gd name="connsiteX15" fmla="*/ 135731 w 2736056"/>
              <a:gd name="connsiteY15" fmla="*/ 390525 h 838200"/>
              <a:gd name="connsiteX16" fmla="*/ 230981 w 2736056"/>
              <a:gd name="connsiteY16" fmla="*/ 469107 h 838200"/>
              <a:gd name="connsiteX17" fmla="*/ 288131 w 2736056"/>
              <a:gd name="connsiteY17" fmla="*/ 531019 h 838200"/>
              <a:gd name="connsiteX18" fmla="*/ 333375 w 2736056"/>
              <a:gd name="connsiteY18" fmla="*/ 576263 h 838200"/>
              <a:gd name="connsiteX19" fmla="*/ 371475 w 2736056"/>
              <a:gd name="connsiteY19" fmla="*/ 604838 h 838200"/>
              <a:gd name="connsiteX20" fmla="*/ 428625 w 2736056"/>
              <a:gd name="connsiteY20" fmla="*/ 628650 h 838200"/>
              <a:gd name="connsiteX21" fmla="*/ 478631 w 2736056"/>
              <a:gd name="connsiteY21" fmla="*/ 650082 h 838200"/>
              <a:gd name="connsiteX22" fmla="*/ 495300 w 2736056"/>
              <a:gd name="connsiteY22" fmla="*/ 657225 h 838200"/>
              <a:gd name="connsiteX23" fmla="*/ 516731 w 2736056"/>
              <a:gd name="connsiteY23" fmla="*/ 666750 h 838200"/>
              <a:gd name="connsiteX24" fmla="*/ 540543 w 2736056"/>
              <a:gd name="connsiteY24" fmla="*/ 673894 h 838200"/>
              <a:gd name="connsiteX25" fmla="*/ 559593 w 2736056"/>
              <a:gd name="connsiteY25" fmla="*/ 683419 h 838200"/>
              <a:gd name="connsiteX26" fmla="*/ 619125 w 2736056"/>
              <a:gd name="connsiteY26" fmla="*/ 702469 h 838200"/>
              <a:gd name="connsiteX27" fmla="*/ 640556 w 2736056"/>
              <a:gd name="connsiteY27" fmla="*/ 709613 h 838200"/>
              <a:gd name="connsiteX28" fmla="*/ 657225 w 2736056"/>
              <a:gd name="connsiteY28" fmla="*/ 716757 h 838200"/>
              <a:gd name="connsiteX29" fmla="*/ 735806 w 2736056"/>
              <a:gd name="connsiteY29" fmla="*/ 735807 h 838200"/>
              <a:gd name="connsiteX30" fmla="*/ 792956 w 2736056"/>
              <a:gd name="connsiteY30" fmla="*/ 745332 h 838200"/>
              <a:gd name="connsiteX31" fmla="*/ 819150 w 2736056"/>
              <a:gd name="connsiteY31" fmla="*/ 750094 h 838200"/>
              <a:gd name="connsiteX32" fmla="*/ 840581 w 2736056"/>
              <a:gd name="connsiteY32" fmla="*/ 754857 h 838200"/>
              <a:gd name="connsiteX33" fmla="*/ 902493 w 2736056"/>
              <a:gd name="connsiteY33" fmla="*/ 762000 h 838200"/>
              <a:gd name="connsiteX34" fmla="*/ 954881 w 2736056"/>
              <a:gd name="connsiteY34" fmla="*/ 769144 h 838200"/>
              <a:gd name="connsiteX35" fmla="*/ 997743 w 2736056"/>
              <a:gd name="connsiteY35" fmla="*/ 776288 h 838200"/>
              <a:gd name="connsiteX36" fmla="*/ 1031081 w 2736056"/>
              <a:gd name="connsiteY36" fmla="*/ 783432 h 838200"/>
              <a:gd name="connsiteX37" fmla="*/ 1112043 w 2736056"/>
              <a:gd name="connsiteY37" fmla="*/ 795338 h 838200"/>
              <a:gd name="connsiteX38" fmla="*/ 1145381 w 2736056"/>
              <a:gd name="connsiteY38" fmla="*/ 800100 h 838200"/>
              <a:gd name="connsiteX39" fmla="*/ 1173956 w 2736056"/>
              <a:gd name="connsiteY39" fmla="*/ 804863 h 838200"/>
              <a:gd name="connsiteX40" fmla="*/ 1209675 w 2736056"/>
              <a:gd name="connsiteY40" fmla="*/ 807244 h 838200"/>
              <a:gd name="connsiteX41" fmla="*/ 1271587 w 2736056"/>
              <a:gd name="connsiteY41" fmla="*/ 816769 h 838200"/>
              <a:gd name="connsiteX42" fmla="*/ 1340643 w 2736056"/>
              <a:gd name="connsiteY42" fmla="*/ 828675 h 838200"/>
              <a:gd name="connsiteX43" fmla="*/ 1445418 w 2736056"/>
              <a:gd name="connsiteY43" fmla="*/ 833438 h 838200"/>
              <a:gd name="connsiteX44" fmla="*/ 1485900 w 2736056"/>
              <a:gd name="connsiteY44" fmla="*/ 835819 h 838200"/>
              <a:gd name="connsiteX45" fmla="*/ 1571625 w 2736056"/>
              <a:gd name="connsiteY45" fmla="*/ 838200 h 838200"/>
              <a:gd name="connsiteX46" fmla="*/ 1745456 w 2736056"/>
              <a:gd name="connsiteY46" fmla="*/ 833438 h 838200"/>
              <a:gd name="connsiteX47" fmla="*/ 1814512 w 2736056"/>
              <a:gd name="connsiteY47" fmla="*/ 819150 h 838200"/>
              <a:gd name="connsiteX48" fmla="*/ 1907381 w 2736056"/>
              <a:gd name="connsiteY48" fmla="*/ 795338 h 838200"/>
              <a:gd name="connsiteX49" fmla="*/ 1957387 w 2736056"/>
              <a:gd name="connsiteY49" fmla="*/ 783432 h 838200"/>
              <a:gd name="connsiteX50" fmla="*/ 2014537 w 2736056"/>
              <a:gd name="connsiteY50" fmla="*/ 769144 h 838200"/>
              <a:gd name="connsiteX51" fmla="*/ 2083593 w 2736056"/>
              <a:gd name="connsiteY51" fmla="*/ 752475 h 838200"/>
              <a:gd name="connsiteX52" fmla="*/ 2143125 w 2736056"/>
              <a:gd name="connsiteY52" fmla="*/ 728663 h 838200"/>
              <a:gd name="connsiteX53" fmla="*/ 2159793 w 2736056"/>
              <a:gd name="connsiteY53" fmla="*/ 719138 h 838200"/>
              <a:gd name="connsiteX54" fmla="*/ 2214562 w 2736056"/>
              <a:gd name="connsiteY54" fmla="*/ 671513 h 838200"/>
              <a:gd name="connsiteX55" fmla="*/ 2235993 w 2736056"/>
              <a:gd name="connsiteY55" fmla="*/ 654844 h 838200"/>
              <a:gd name="connsiteX56" fmla="*/ 2293143 w 2736056"/>
              <a:gd name="connsiteY56" fmla="*/ 592932 h 838200"/>
              <a:gd name="connsiteX57" fmla="*/ 2340768 w 2736056"/>
              <a:gd name="connsiteY57" fmla="*/ 545307 h 838200"/>
              <a:gd name="connsiteX58" fmla="*/ 2371725 w 2736056"/>
              <a:gd name="connsiteY58" fmla="*/ 521494 h 838200"/>
              <a:gd name="connsiteX59" fmla="*/ 2438400 w 2736056"/>
              <a:gd name="connsiteY59" fmla="*/ 483394 h 838200"/>
              <a:gd name="connsiteX60" fmla="*/ 2466975 w 2736056"/>
              <a:gd name="connsiteY60" fmla="*/ 461963 h 838200"/>
              <a:gd name="connsiteX61" fmla="*/ 2481262 w 2736056"/>
              <a:gd name="connsiteY61" fmla="*/ 450057 h 838200"/>
              <a:gd name="connsiteX62" fmla="*/ 2490787 w 2736056"/>
              <a:gd name="connsiteY62" fmla="*/ 440532 h 838200"/>
              <a:gd name="connsiteX63" fmla="*/ 2502693 w 2736056"/>
              <a:gd name="connsiteY63" fmla="*/ 435769 h 838200"/>
              <a:gd name="connsiteX64" fmla="*/ 2543175 w 2736056"/>
              <a:gd name="connsiteY64" fmla="*/ 423863 h 838200"/>
              <a:gd name="connsiteX65" fmla="*/ 2557462 w 2736056"/>
              <a:gd name="connsiteY65" fmla="*/ 416719 h 838200"/>
              <a:gd name="connsiteX66" fmla="*/ 2576512 w 2736056"/>
              <a:gd name="connsiteY66" fmla="*/ 409575 h 838200"/>
              <a:gd name="connsiteX67" fmla="*/ 2583656 w 2736056"/>
              <a:gd name="connsiteY67" fmla="*/ 402432 h 838200"/>
              <a:gd name="connsiteX68" fmla="*/ 2593181 w 2736056"/>
              <a:gd name="connsiteY68" fmla="*/ 395288 h 838200"/>
              <a:gd name="connsiteX69" fmla="*/ 2600325 w 2736056"/>
              <a:gd name="connsiteY69" fmla="*/ 390525 h 838200"/>
              <a:gd name="connsiteX70" fmla="*/ 2607468 w 2736056"/>
              <a:gd name="connsiteY70" fmla="*/ 383382 h 838200"/>
              <a:gd name="connsiteX71" fmla="*/ 2616993 w 2736056"/>
              <a:gd name="connsiteY71" fmla="*/ 378619 h 838200"/>
              <a:gd name="connsiteX72" fmla="*/ 2636043 w 2736056"/>
              <a:gd name="connsiteY72" fmla="*/ 364332 h 838200"/>
              <a:gd name="connsiteX73" fmla="*/ 2643187 w 2736056"/>
              <a:gd name="connsiteY73" fmla="*/ 359569 h 838200"/>
              <a:gd name="connsiteX74" fmla="*/ 2650331 w 2736056"/>
              <a:gd name="connsiteY74" fmla="*/ 350044 h 838200"/>
              <a:gd name="connsiteX75" fmla="*/ 2671762 w 2736056"/>
              <a:gd name="connsiteY75" fmla="*/ 335757 h 838200"/>
              <a:gd name="connsiteX76" fmla="*/ 2678906 w 2736056"/>
              <a:gd name="connsiteY76" fmla="*/ 333375 h 838200"/>
              <a:gd name="connsiteX77" fmla="*/ 2686050 w 2736056"/>
              <a:gd name="connsiteY77" fmla="*/ 328613 h 838200"/>
              <a:gd name="connsiteX78" fmla="*/ 2693193 w 2736056"/>
              <a:gd name="connsiteY78" fmla="*/ 326232 h 838200"/>
              <a:gd name="connsiteX79" fmla="*/ 2707481 w 2736056"/>
              <a:gd name="connsiteY79" fmla="*/ 319088 h 838200"/>
              <a:gd name="connsiteX80" fmla="*/ 2714625 w 2736056"/>
              <a:gd name="connsiteY80" fmla="*/ 316707 h 838200"/>
              <a:gd name="connsiteX81" fmla="*/ 2724150 w 2736056"/>
              <a:gd name="connsiteY81" fmla="*/ 311944 h 838200"/>
              <a:gd name="connsiteX82" fmla="*/ 2733675 w 2736056"/>
              <a:gd name="connsiteY82" fmla="*/ 309563 h 838200"/>
              <a:gd name="connsiteX83" fmla="*/ 2736056 w 2736056"/>
              <a:gd name="connsiteY83" fmla="*/ 302419 h 838200"/>
              <a:gd name="connsiteX84" fmla="*/ 2731293 w 2736056"/>
              <a:gd name="connsiteY84" fmla="*/ 273844 h 838200"/>
              <a:gd name="connsiteX85" fmla="*/ 2728912 w 2736056"/>
              <a:gd name="connsiteY85" fmla="*/ 266700 h 838200"/>
              <a:gd name="connsiteX86" fmla="*/ 2726531 w 2736056"/>
              <a:gd name="connsiteY86" fmla="*/ 254794 h 838200"/>
              <a:gd name="connsiteX87" fmla="*/ 2714625 w 2736056"/>
              <a:gd name="connsiteY87" fmla="*/ 238125 h 838200"/>
              <a:gd name="connsiteX88" fmla="*/ 2707481 w 2736056"/>
              <a:gd name="connsiteY88" fmla="*/ 207169 h 838200"/>
              <a:gd name="connsiteX89" fmla="*/ 2697956 w 2736056"/>
              <a:gd name="connsiteY89" fmla="*/ 188119 h 838200"/>
              <a:gd name="connsiteX90" fmla="*/ 2690812 w 2736056"/>
              <a:gd name="connsiteY90" fmla="*/ 183357 h 838200"/>
              <a:gd name="connsiteX91" fmla="*/ 2640806 w 2736056"/>
              <a:gd name="connsiteY91" fmla="*/ 152400 h 838200"/>
              <a:gd name="connsiteX92" fmla="*/ 2507456 w 2736056"/>
              <a:gd name="connsiteY92" fmla="*/ 126207 h 838200"/>
              <a:gd name="connsiteX93" fmla="*/ 2490787 w 2736056"/>
              <a:gd name="connsiteY93" fmla="*/ 121444 h 838200"/>
              <a:gd name="connsiteX94" fmla="*/ 2443162 w 2736056"/>
              <a:gd name="connsiteY94" fmla="*/ 116682 h 838200"/>
              <a:gd name="connsiteX95" fmla="*/ 2314575 w 2736056"/>
              <a:gd name="connsiteY95" fmla="*/ 114300 h 838200"/>
              <a:gd name="connsiteX96" fmla="*/ 2064543 w 2736056"/>
              <a:gd name="connsiteY96" fmla="*/ 50007 h 838200"/>
              <a:gd name="connsiteX97" fmla="*/ 1983581 w 2736056"/>
              <a:gd name="connsiteY97" fmla="*/ 30957 h 838200"/>
              <a:gd name="connsiteX98" fmla="*/ 1859756 w 2736056"/>
              <a:gd name="connsiteY98" fmla="*/ 14288 h 838200"/>
              <a:gd name="connsiteX99" fmla="*/ 1652587 w 2736056"/>
              <a:gd name="connsiteY99" fmla="*/ 0 h 838200"/>
              <a:gd name="connsiteX100" fmla="*/ 1373981 w 2736056"/>
              <a:gd name="connsiteY100" fmla="*/ 2382 h 838200"/>
              <a:gd name="connsiteX101" fmla="*/ 1281112 w 2736056"/>
              <a:gd name="connsiteY101" fmla="*/ 4763 h 838200"/>
              <a:gd name="connsiteX102" fmla="*/ 1073943 w 2736056"/>
              <a:gd name="connsiteY102" fmla="*/ 9525 h 838200"/>
              <a:gd name="connsiteX103" fmla="*/ 790575 w 2736056"/>
              <a:gd name="connsiteY103" fmla="*/ 16669 h 838200"/>
              <a:gd name="connsiteX104" fmla="*/ 338137 w 2736056"/>
              <a:gd name="connsiteY104" fmla="*/ 23813 h 838200"/>
              <a:gd name="connsiteX105" fmla="*/ 292893 w 2736056"/>
              <a:gd name="connsiteY105" fmla="*/ 28575 h 838200"/>
              <a:gd name="connsiteX106" fmla="*/ 269081 w 2736056"/>
              <a:gd name="connsiteY106" fmla="*/ 35719 h 838200"/>
              <a:gd name="connsiteX107" fmla="*/ 204787 w 2736056"/>
              <a:gd name="connsiteY107" fmla="*/ 52388 h 838200"/>
              <a:gd name="connsiteX108" fmla="*/ 154781 w 2736056"/>
              <a:gd name="connsiteY108" fmla="*/ 69057 h 838200"/>
              <a:gd name="connsiteX109" fmla="*/ 128587 w 2736056"/>
              <a:gd name="connsiteY109" fmla="*/ 78582 h 838200"/>
              <a:gd name="connsiteX110" fmla="*/ 109537 w 2736056"/>
              <a:gd name="connsiteY110" fmla="*/ 85725 h 838200"/>
              <a:gd name="connsiteX111" fmla="*/ 88106 w 2736056"/>
              <a:gd name="connsiteY111" fmla="*/ 97632 h 838200"/>
              <a:gd name="connsiteX112" fmla="*/ 78581 w 2736056"/>
              <a:gd name="connsiteY112" fmla="*/ 102394 h 838200"/>
              <a:gd name="connsiteX113" fmla="*/ 61912 w 2736056"/>
              <a:gd name="connsiteY113" fmla="*/ 107157 h 838200"/>
              <a:gd name="connsiteX114" fmla="*/ 47625 w 2736056"/>
              <a:gd name="connsiteY114" fmla="*/ 109538 h 838200"/>
              <a:gd name="connsiteX115" fmla="*/ 38100 w 2736056"/>
              <a:gd name="connsiteY115" fmla="*/ 1023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36056" h="838200">
                <a:moveTo>
                  <a:pt x="38100" y="102394"/>
                </a:moveTo>
                <a:cubicBezTo>
                  <a:pt x="35719" y="104775"/>
                  <a:pt x="35016" y="118786"/>
                  <a:pt x="33337" y="123825"/>
                </a:cubicBezTo>
                <a:cubicBezTo>
                  <a:pt x="31985" y="127880"/>
                  <a:pt x="29803" y="131638"/>
                  <a:pt x="28575" y="135732"/>
                </a:cubicBezTo>
                <a:cubicBezTo>
                  <a:pt x="27412" y="139609"/>
                  <a:pt x="28159" y="144100"/>
                  <a:pt x="26193" y="147638"/>
                </a:cubicBezTo>
                <a:cubicBezTo>
                  <a:pt x="24012" y="151563"/>
                  <a:pt x="19843" y="153988"/>
                  <a:pt x="16668" y="157163"/>
                </a:cubicBezTo>
                <a:cubicBezTo>
                  <a:pt x="9153" y="187226"/>
                  <a:pt x="20672" y="140071"/>
                  <a:pt x="11906" y="180975"/>
                </a:cubicBezTo>
                <a:cubicBezTo>
                  <a:pt x="9849" y="190575"/>
                  <a:pt x="7143" y="200025"/>
                  <a:pt x="4762" y="209550"/>
                </a:cubicBezTo>
                <a:cubicBezTo>
                  <a:pt x="3968" y="212725"/>
                  <a:pt x="2919" y="215847"/>
                  <a:pt x="2381" y="219075"/>
                </a:cubicBezTo>
                <a:lnTo>
                  <a:pt x="0" y="233363"/>
                </a:lnTo>
                <a:cubicBezTo>
                  <a:pt x="1587" y="254000"/>
                  <a:pt x="2703" y="274679"/>
                  <a:pt x="4762" y="295275"/>
                </a:cubicBezTo>
                <a:cubicBezTo>
                  <a:pt x="5088" y="298531"/>
                  <a:pt x="5994" y="301736"/>
                  <a:pt x="7143" y="304800"/>
                </a:cubicBezTo>
                <a:cubicBezTo>
                  <a:pt x="8389" y="308124"/>
                  <a:pt x="9613" y="311615"/>
                  <a:pt x="11906" y="314325"/>
                </a:cubicBezTo>
                <a:cubicBezTo>
                  <a:pt x="22478" y="326819"/>
                  <a:pt x="33376" y="337510"/>
                  <a:pt x="47625" y="345282"/>
                </a:cubicBezTo>
                <a:cubicBezTo>
                  <a:pt x="60090" y="352081"/>
                  <a:pt x="73460" y="357178"/>
                  <a:pt x="85725" y="364332"/>
                </a:cubicBezTo>
                <a:cubicBezTo>
                  <a:pt x="95250" y="369888"/>
                  <a:pt x="104532" y="375883"/>
                  <a:pt x="114300" y="381000"/>
                </a:cubicBezTo>
                <a:cubicBezTo>
                  <a:pt x="121225" y="384627"/>
                  <a:pt x="129183" y="386255"/>
                  <a:pt x="135731" y="390525"/>
                </a:cubicBezTo>
                <a:cubicBezTo>
                  <a:pt x="152553" y="401496"/>
                  <a:pt x="230537" y="468663"/>
                  <a:pt x="230981" y="469107"/>
                </a:cubicBezTo>
                <a:cubicBezTo>
                  <a:pt x="303494" y="541620"/>
                  <a:pt x="192125" y="429196"/>
                  <a:pt x="288131" y="531019"/>
                </a:cubicBezTo>
                <a:cubicBezTo>
                  <a:pt x="302762" y="546537"/>
                  <a:pt x="316312" y="563466"/>
                  <a:pt x="333375" y="576263"/>
                </a:cubicBezTo>
                <a:cubicBezTo>
                  <a:pt x="346075" y="585788"/>
                  <a:pt x="357276" y="597739"/>
                  <a:pt x="371475" y="604838"/>
                </a:cubicBezTo>
                <a:cubicBezTo>
                  <a:pt x="432483" y="635341"/>
                  <a:pt x="367836" y="604702"/>
                  <a:pt x="428625" y="628650"/>
                </a:cubicBezTo>
                <a:cubicBezTo>
                  <a:pt x="445498" y="635297"/>
                  <a:pt x="461962" y="642938"/>
                  <a:pt x="478631" y="650082"/>
                </a:cubicBezTo>
                <a:lnTo>
                  <a:pt x="495300" y="657225"/>
                </a:lnTo>
                <a:cubicBezTo>
                  <a:pt x="502462" y="660358"/>
                  <a:pt x="509243" y="664504"/>
                  <a:pt x="516731" y="666750"/>
                </a:cubicBezTo>
                <a:cubicBezTo>
                  <a:pt x="524668" y="669131"/>
                  <a:pt x="532820" y="670890"/>
                  <a:pt x="540543" y="673894"/>
                </a:cubicBezTo>
                <a:cubicBezTo>
                  <a:pt x="547160" y="676467"/>
                  <a:pt x="553089" y="680573"/>
                  <a:pt x="559593" y="683419"/>
                </a:cubicBezTo>
                <a:cubicBezTo>
                  <a:pt x="581017" y="692792"/>
                  <a:pt x="594527" y="694269"/>
                  <a:pt x="619125" y="702469"/>
                </a:cubicBezTo>
                <a:cubicBezTo>
                  <a:pt x="626269" y="704850"/>
                  <a:pt x="633505" y="706969"/>
                  <a:pt x="640556" y="709613"/>
                </a:cubicBezTo>
                <a:cubicBezTo>
                  <a:pt x="646216" y="711736"/>
                  <a:pt x="651396" y="715154"/>
                  <a:pt x="657225" y="716757"/>
                </a:cubicBezTo>
                <a:cubicBezTo>
                  <a:pt x="683213" y="723904"/>
                  <a:pt x="709288" y="730986"/>
                  <a:pt x="735806" y="735807"/>
                </a:cubicBezTo>
                <a:cubicBezTo>
                  <a:pt x="800846" y="747631"/>
                  <a:pt x="719613" y="733108"/>
                  <a:pt x="792956" y="745332"/>
                </a:cubicBezTo>
                <a:cubicBezTo>
                  <a:pt x="801710" y="746791"/>
                  <a:pt x="810448" y="748354"/>
                  <a:pt x="819150" y="750094"/>
                </a:cubicBezTo>
                <a:cubicBezTo>
                  <a:pt x="826326" y="751529"/>
                  <a:pt x="833342" y="753785"/>
                  <a:pt x="840581" y="754857"/>
                </a:cubicBezTo>
                <a:cubicBezTo>
                  <a:pt x="861131" y="757901"/>
                  <a:pt x="881901" y="759254"/>
                  <a:pt x="902493" y="762000"/>
                </a:cubicBezTo>
                <a:cubicBezTo>
                  <a:pt x="919963" y="764329"/>
                  <a:pt x="937676" y="765320"/>
                  <a:pt x="954881" y="769144"/>
                </a:cubicBezTo>
                <a:cubicBezTo>
                  <a:pt x="1021305" y="783907"/>
                  <a:pt x="931738" y="764809"/>
                  <a:pt x="997743" y="776288"/>
                </a:cubicBezTo>
                <a:cubicBezTo>
                  <a:pt x="1008940" y="778235"/>
                  <a:pt x="1019871" y="781564"/>
                  <a:pt x="1031081" y="783432"/>
                </a:cubicBezTo>
                <a:cubicBezTo>
                  <a:pt x="1057987" y="787916"/>
                  <a:pt x="1085051" y="791402"/>
                  <a:pt x="1112043" y="795338"/>
                </a:cubicBezTo>
                <a:cubicBezTo>
                  <a:pt x="1123151" y="796958"/>
                  <a:pt x="1134308" y="798254"/>
                  <a:pt x="1145381" y="800100"/>
                </a:cubicBezTo>
                <a:cubicBezTo>
                  <a:pt x="1154906" y="801688"/>
                  <a:pt x="1164359" y="803797"/>
                  <a:pt x="1173956" y="804863"/>
                </a:cubicBezTo>
                <a:cubicBezTo>
                  <a:pt x="1185816" y="806181"/>
                  <a:pt x="1197769" y="806450"/>
                  <a:pt x="1209675" y="807244"/>
                </a:cubicBezTo>
                <a:cubicBezTo>
                  <a:pt x="1307702" y="828251"/>
                  <a:pt x="1185140" y="803470"/>
                  <a:pt x="1271587" y="816769"/>
                </a:cubicBezTo>
                <a:cubicBezTo>
                  <a:pt x="1339773" y="827259"/>
                  <a:pt x="1269243" y="821535"/>
                  <a:pt x="1340643" y="828675"/>
                </a:cubicBezTo>
                <a:cubicBezTo>
                  <a:pt x="1371423" y="831753"/>
                  <a:pt x="1418328" y="832260"/>
                  <a:pt x="1445418" y="833438"/>
                </a:cubicBezTo>
                <a:cubicBezTo>
                  <a:pt x="1458923" y="834025"/>
                  <a:pt x="1472392" y="835309"/>
                  <a:pt x="1485900" y="835819"/>
                </a:cubicBezTo>
                <a:lnTo>
                  <a:pt x="1571625" y="838200"/>
                </a:lnTo>
                <a:lnTo>
                  <a:pt x="1745456" y="833438"/>
                </a:lnTo>
                <a:cubicBezTo>
                  <a:pt x="1761869" y="832344"/>
                  <a:pt x="1801719" y="822348"/>
                  <a:pt x="1814512" y="819150"/>
                </a:cubicBezTo>
                <a:lnTo>
                  <a:pt x="1907381" y="795338"/>
                </a:lnTo>
                <a:cubicBezTo>
                  <a:pt x="1924004" y="791182"/>
                  <a:pt x="1940742" y="787501"/>
                  <a:pt x="1957387" y="783432"/>
                </a:cubicBezTo>
                <a:lnTo>
                  <a:pt x="2014537" y="769144"/>
                </a:lnTo>
                <a:cubicBezTo>
                  <a:pt x="2037535" y="763503"/>
                  <a:pt x="2061128" y="759963"/>
                  <a:pt x="2083593" y="752475"/>
                </a:cubicBezTo>
                <a:cubicBezTo>
                  <a:pt x="2112858" y="742720"/>
                  <a:pt x="2118603" y="742676"/>
                  <a:pt x="2143125" y="728663"/>
                </a:cubicBezTo>
                <a:cubicBezTo>
                  <a:pt x="2148681" y="725488"/>
                  <a:pt x="2154796" y="723136"/>
                  <a:pt x="2159793" y="719138"/>
                </a:cubicBezTo>
                <a:cubicBezTo>
                  <a:pt x="2178685" y="704025"/>
                  <a:pt x="2196071" y="687115"/>
                  <a:pt x="2214562" y="671513"/>
                </a:cubicBezTo>
                <a:cubicBezTo>
                  <a:pt x="2221479" y="665677"/>
                  <a:pt x="2230563" y="662084"/>
                  <a:pt x="2235993" y="654844"/>
                </a:cubicBezTo>
                <a:cubicBezTo>
                  <a:pt x="2264602" y="616700"/>
                  <a:pt x="2239075" y="648864"/>
                  <a:pt x="2293143" y="592932"/>
                </a:cubicBezTo>
                <a:cubicBezTo>
                  <a:pt x="2320572" y="564557"/>
                  <a:pt x="2313543" y="567582"/>
                  <a:pt x="2340768" y="545307"/>
                </a:cubicBezTo>
                <a:cubicBezTo>
                  <a:pt x="2350844" y="537063"/>
                  <a:pt x="2360708" y="528431"/>
                  <a:pt x="2371725" y="521494"/>
                </a:cubicBezTo>
                <a:cubicBezTo>
                  <a:pt x="2477788" y="454713"/>
                  <a:pt x="2329844" y="558546"/>
                  <a:pt x="2438400" y="483394"/>
                </a:cubicBezTo>
                <a:cubicBezTo>
                  <a:pt x="2448189" y="476617"/>
                  <a:pt x="2466975" y="461963"/>
                  <a:pt x="2466975" y="461963"/>
                </a:cubicBezTo>
                <a:cubicBezTo>
                  <a:pt x="2476953" y="446994"/>
                  <a:pt x="2465150" y="462141"/>
                  <a:pt x="2481262" y="450057"/>
                </a:cubicBezTo>
                <a:cubicBezTo>
                  <a:pt x="2484854" y="447363"/>
                  <a:pt x="2487051" y="443023"/>
                  <a:pt x="2490787" y="440532"/>
                </a:cubicBezTo>
                <a:cubicBezTo>
                  <a:pt x="2494344" y="438161"/>
                  <a:pt x="2498620" y="437065"/>
                  <a:pt x="2502693" y="435769"/>
                </a:cubicBezTo>
                <a:cubicBezTo>
                  <a:pt x="2516096" y="431504"/>
                  <a:pt x="2530595" y="430154"/>
                  <a:pt x="2543175" y="423863"/>
                </a:cubicBezTo>
                <a:cubicBezTo>
                  <a:pt x="2547937" y="421482"/>
                  <a:pt x="2552615" y="418922"/>
                  <a:pt x="2557462" y="416719"/>
                </a:cubicBezTo>
                <a:cubicBezTo>
                  <a:pt x="2565283" y="413164"/>
                  <a:pt x="2569081" y="412053"/>
                  <a:pt x="2576512" y="409575"/>
                </a:cubicBezTo>
                <a:cubicBezTo>
                  <a:pt x="2578893" y="407194"/>
                  <a:pt x="2581099" y="404623"/>
                  <a:pt x="2583656" y="402432"/>
                </a:cubicBezTo>
                <a:cubicBezTo>
                  <a:pt x="2586669" y="399849"/>
                  <a:pt x="2589952" y="397595"/>
                  <a:pt x="2593181" y="395288"/>
                </a:cubicBezTo>
                <a:cubicBezTo>
                  <a:pt x="2595510" y="393624"/>
                  <a:pt x="2598126" y="392357"/>
                  <a:pt x="2600325" y="390525"/>
                </a:cubicBezTo>
                <a:cubicBezTo>
                  <a:pt x="2602912" y="388369"/>
                  <a:pt x="2604728" y="385339"/>
                  <a:pt x="2607468" y="383382"/>
                </a:cubicBezTo>
                <a:cubicBezTo>
                  <a:pt x="2610357" y="381319"/>
                  <a:pt x="2614039" y="380588"/>
                  <a:pt x="2616993" y="378619"/>
                </a:cubicBezTo>
                <a:cubicBezTo>
                  <a:pt x="2623597" y="374216"/>
                  <a:pt x="2629439" y="368735"/>
                  <a:pt x="2636043" y="364332"/>
                </a:cubicBezTo>
                <a:cubicBezTo>
                  <a:pt x="2638424" y="362744"/>
                  <a:pt x="2641163" y="361593"/>
                  <a:pt x="2643187" y="359569"/>
                </a:cubicBezTo>
                <a:cubicBezTo>
                  <a:pt x="2645993" y="356763"/>
                  <a:pt x="2647525" y="352850"/>
                  <a:pt x="2650331" y="350044"/>
                </a:cubicBezTo>
                <a:cubicBezTo>
                  <a:pt x="2654321" y="346054"/>
                  <a:pt x="2667225" y="338026"/>
                  <a:pt x="2671762" y="335757"/>
                </a:cubicBezTo>
                <a:cubicBezTo>
                  <a:pt x="2674007" y="334634"/>
                  <a:pt x="2676661" y="334498"/>
                  <a:pt x="2678906" y="333375"/>
                </a:cubicBezTo>
                <a:cubicBezTo>
                  <a:pt x="2681466" y="332095"/>
                  <a:pt x="2683490" y="329893"/>
                  <a:pt x="2686050" y="328613"/>
                </a:cubicBezTo>
                <a:cubicBezTo>
                  <a:pt x="2688295" y="327491"/>
                  <a:pt x="2690900" y="327251"/>
                  <a:pt x="2693193" y="326232"/>
                </a:cubicBezTo>
                <a:cubicBezTo>
                  <a:pt x="2698059" y="324069"/>
                  <a:pt x="2702615" y="321251"/>
                  <a:pt x="2707481" y="319088"/>
                </a:cubicBezTo>
                <a:cubicBezTo>
                  <a:pt x="2709775" y="318069"/>
                  <a:pt x="2712318" y="317696"/>
                  <a:pt x="2714625" y="316707"/>
                </a:cubicBezTo>
                <a:cubicBezTo>
                  <a:pt x="2717888" y="315309"/>
                  <a:pt x="2720826" y="313190"/>
                  <a:pt x="2724150" y="311944"/>
                </a:cubicBezTo>
                <a:cubicBezTo>
                  <a:pt x="2727214" y="310795"/>
                  <a:pt x="2730500" y="310357"/>
                  <a:pt x="2733675" y="309563"/>
                </a:cubicBezTo>
                <a:cubicBezTo>
                  <a:pt x="2734469" y="307182"/>
                  <a:pt x="2736056" y="304929"/>
                  <a:pt x="2736056" y="302419"/>
                </a:cubicBezTo>
                <a:cubicBezTo>
                  <a:pt x="2736056" y="293714"/>
                  <a:pt x="2733802" y="282626"/>
                  <a:pt x="2731293" y="273844"/>
                </a:cubicBezTo>
                <a:cubicBezTo>
                  <a:pt x="2730603" y="271430"/>
                  <a:pt x="2729521" y="269135"/>
                  <a:pt x="2728912" y="266700"/>
                </a:cubicBezTo>
                <a:cubicBezTo>
                  <a:pt x="2727930" y="262774"/>
                  <a:pt x="2727952" y="258584"/>
                  <a:pt x="2726531" y="254794"/>
                </a:cubicBezTo>
                <a:cubicBezTo>
                  <a:pt x="2725662" y="252476"/>
                  <a:pt x="2715034" y="238670"/>
                  <a:pt x="2714625" y="238125"/>
                </a:cubicBezTo>
                <a:cubicBezTo>
                  <a:pt x="2712737" y="228686"/>
                  <a:pt x="2710350" y="215776"/>
                  <a:pt x="2707481" y="207169"/>
                </a:cubicBezTo>
                <a:cubicBezTo>
                  <a:pt x="2704884" y="199377"/>
                  <a:pt x="2704092" y="195277"/>
                  <a:pt x="2697956" y="188119"/>
                </a:cubicBezTo>
                <a:cubicBezTo>
                  <a:pt x="2696093" y="185946"/>
                  <a:pt x="2693193" y="184944"/>
                  <a:pt x="2690812" y="183357"/>
                </a:cubicBezTo>
                <a:cubicBezTo>
                  <a:pt x="2681516" y="155464"/>
                  <a:pt x="2689008" y="165546"/>
                  <a:pt x="2640806" y="152400"/>
                </a:cubicBezTo>
                <a:cubicBezTo>
                  <a:pt x="2541770" y="125390"/>
                  <a:pt x="2582735" y="140147"/>
                  <a:pt x="2507456" y="126207"/>
                </a:cubicBezTo>
                <a:cubicBezTo>
                  <a:pt x="2501774" y="125155"/>
                  <a:pt x="2496453" y="122577"/>
                  <a:pt x="2490787" y="121444"/>
                </a:cubicBezTo>
                <a:cubicBezTo>
                  <a:pt x="2482178" y="119722"/>
                  <a:pt x="2448354" y="116839"/>
                  <a:pt x="2443162" y="116682"/>
                </a:cubicBezTo>
                <a:cubicBezTo>
                  <a:pt x="2400312" y="115383"/>
                  <a:pt x="2357437" y="115094"/>
                  <a:pt x="2314575" y="114300"/>
                </a:cubicBezTo>
                <a:cubicBezTo>
                  <a:pt x="2193611" y="79739"/>
                  <a:pt x="2253344" y="95931"/>
                  <a:pt x="2064543" y="50007"/>
                </a:cubicBezTo>
                <a:cubicBezTo>
                  <a:pt x="2037604" y="43454"/>
                  <a:pt x="2011057" y="34656"/>
                  <a:pt x="1983581" y="30957"/>
                </a:cubicBezTo>
                <a:cubicBezTo>
                  <a:pt x="1942306" y="25401"/>
                  <a:pt x="1901163" y="18754"/>
                  <a:pt x="1859756" y="14288"/>
                </a:cubicBezTo>
                <a:cubicBezTo>
                  <a:pt x="1788193" y="6570"/>
                  <a:pt x="1723703" y="3845"/>
                  <a:pt x="1652587" y="0"/>
                </a:cubicBezTo>
                <a:lnTo>
                  <a:pt x="1373981" y="2382"/>
                </a:lnTo>
                <a:cubicBezTo>
                  <a:pt x="1343017" y="2779"/>
                  <a:pt x="1312070" y="4026"/>
                  <a:pt x="1281112" y="4763"/>
                </a:cubicBezTo>
                <a:lnTo>
                  <a:pt x="1073943" y="9525"/>
                </a:lnTo>
                <a:cubicBezTo>
                  <a:pt x="638332" y="19538"/>
                  <a:pt x="1085171" y="10402"/>
                  <a:pt x="790575" y="16669"/>
                </a:cubicBezTo>
                <a:lnTo>
                  <a:pt x="338137" y="23813"/>
                </a:lnTo>
                <a:cubicBezTo>
                  <a:pt x="333719" y="24215"/>
                  <a:pt x="300096" y="26974"/>
                  <a:pt x="292893" y="28575"/>
                </a:cubicBezTo>
                <a:cubicBezTo>
                  <a:pt x="284803" y="30373"/>
                  <a:pt x="277081" y="33557"/>
                  <a:pt x="269081" y="35719"/>
                </a:cubicBezTo>
                <a:cubicBezTo>
                  <a:pt x="247708" y="41496"/>
                  <a:pt x="225791" y="45387"/>
                  <a:pt x="204787" y="52388"/>
                </a:cubicBezTo>
                <a:lnTo>
                  <a:pt x="154781" y="69057"/>
                </a:lnTo>
                <a:cubicBezTo>
                  <a:pt x="145995" y="72077"/>
                  <a:pt x="137305" y="75370"/>
                  <a:pt x="128587" y="78582"/>
                </a:cubicBezTo>
                <a:lnTo>
                  <a:pt x="109537" y="85725"/>
                </a:lnTo>
                <a:cubicBezTo>
                  <a:pt x="97541" y="97721"/>
                  <a:pt x="107529" y="89863"/>
                  <a:pt x="88106" y="97632"/>
                </a:cubicBezTo>
                <a:cubicBezTo>
                  <a:pt x="84810" y="98950"/>
                  <a:pt x="81844" y="100996"/>
                  <a:pt x="78581" y="102394"/>
                </a:cubicBezTo>
                <a:cubicBezTo>
                  <a:pt x="74613" y="104094"/>
                  <a:pt x="65683" y="106403"/>
                  <a:pt x="61912" y="107157"/>
                </a:cubicBezTo>
                <a:cubicBezTo>
                  <a:pt x="57178" y="108104"/>
                  <a:pt x="52375" y="108674"/>
                  <a:pt x="47625" y="109538"/>
                </a:cubicBezTo>
                <a:cubicBezTo>
                  <a:pt x="43643" y="110262"/>
                  <a:pt x="40481" y="100013"/>
                  <a:pt x="38100" y="102394"/>
                </a:cubicBezTo>
                <a:close/>
              </a:path>
            </a:pathLst>
          </a:cu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Melissa &amp; Doug Shape Sorting Cube">
            <a:extLst>
              <a:ext uri="{FF2B5EF4-FFF2-40B4-BE49-F238E27FC236}">
                <a16:creationId xmlns:a16="http://schemas.microsoft.com/office/drawing/2014/main" id="{EB33AEDF-3402-FF29-4F7A-E3A81F96C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2550" y="729082"/>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DFD8FC-89AE-ED11-2A6B-CFAB1C7C1522}"/>
              </a:ext>
            </a:extLst>
          </p:cNvPr>
          <p:cNvPicPr>
            <a:picLocks noChangeAspect="1"/>
          </p:cNvPicPr>
          <p:nvPr/>
        </p:nvPicPr>
        <p:blipFill>
          <a:blip r:embed="rId3"/>
          <a:stretch>
            <a:fillRect/>
          </a:stretch>
        </p:blipFill>
        <p:spPr>
          <a:xfrm>
            <a:off x="937817" y="4276166"/>
            <a:ext cx="3400947" cy="2645607"/>
          </a:xfrm>
          <a:prstGeom prst="rect">
            <a:avLst/>
          </a:prstGeom>
        </p:spPr>
      </p:pic>
      <p:pic>
        <p:nvPicPr>
          <p:cNvPr id="2" name="Picture 1">
            <a:extLst>
              <a:ext uri="{FF2B5EF4-FFF2-40B4-BE49-F238E27FC236}">
                <a16:creationId xmlns:a16="http://schemas.microsoft.com/office/drawing/2014/main" id="{44A491AC-7958-1592-03A4-D7A861DBF3B1}"/>
              </a:ext>
            </a:extLst>
          </p:cNvPr>
          <p:cNvPicPr>
            <a:picLocks noChangeAspect="1"/>
          </p:cNvPicPr>
          <p:nvPr/>
        </p:nvPicPr>
        <p:blipFill>
          <a:blip r:embed="rId4"/>
          <a:stretch>
            <a:fillRect/>
          </a:stretch>
        </p:blipFill>
        <p:spPr>
          <a:xfrm>
            <a:off x="4812042" y="2473928"/>
            <a:ext cx="3264492" cy="2716637"/>
          </a:xfrm>
          <a:prstGeom prst="rect">
            <a:avLst/>
          </a:prstGeom>
        </p:spPr>
      </p:pic>
    </p:spTree>
    <p:extLst>
      <p:ext uri="{BB962C8B-B14F-4D97-AF65-F5344CB8AC3E}">
        <p14:creationId xmlns:p14="http://schemas.microsoft.com/office/powerpoint/2010/main" val="4293341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36</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a:xfrm>
            <a:off x="585216" y="182880"/>
            <a:ext cx="10707624" cy="356616"/>
          </a:xfrm>
        </p:spPr>
        <p:txBody>
          <a:bodyPr>
            <a:normAutofit/>
          </a:bodyPr>
          <a:lstStyle/>
          <a:p>
            <a:pPr fontAlgn="base"/>
            <a:r>
              <a:rPr lang="en-US" sz="1200" dirty="0">
                <a:solidFill>
                  <a:schemeClr val="accent2">
                    <a:lumMod val="50000"/>
                  </a:schemeClr>
                </a:solidFill>
                <a:latin typeface="Arial" panose="020B0604020202020204" pitchFamily="34" charset="0"/>
              </a:rPr>
              <a:t>The goal of communication</a:t>
            </a:r>
            <a:endParaRPr lang="en-US" dirty="0"/>
          </a:p>
        </p:txBody>
      </p:sp>
      <p:sp>
        <p:nvSpPr>
          <p:cNvPr id="14" name="Freeform: Shape 13">
            <a:extLst>
              <a:ext uri="{FF2B5EF4-FFF2-40B4-BE49-F238E27FC236}">
                <a16:creationId xmlns:a16="http://schemas.microsoft.com/office/drawing/2014/main" id="{80F565F9-6D77-9B08-E465-DCC5198E9788}"/>
              </a:ext>
            </a:extLst>
          </p:cNvPr>
          <p:cNvSpPr/>
          <p:nvPr/>
        </p:nvSpPr>
        <p:spPr>
          <a:xfrm>
            <a:off x="4491038" y="5498306"/>
            <a:ext cx="2736056" cy="838200"/>
          </a:xfrm>
          <a:custGeom>
            <a:avLst/>
            <a:gdLst>
              <a:gd name="connsiteX0" fmla="*/ 38100 w 2736056"/>
              <a:gd name="connsiteY0" fmla="*/ 102394 h 838200"/>
              <a:gd name="connsiteX1" fmla="*/ 33337 w 2736056"/>
              <a:gd name="connsiteY1" fmla="*/ 123825 h 838200"/>
              <a:gd name="connsiteX2" fmla="*/ 28575 w 2736056"/>
              <a:gd name="connsiteY2" fmla="*/ 135732 h 838200"/>
              <a:gd name="connsiteX3" fmla="*/ 26193 w 2736056"/>
              <a:gd name="connsiteY3" fmla="*/ 147638 h 838200"/>
              <a:gd name="connsiteX4" fmla="*/ 16668 w 2736056"/>
              <a:gd name="connsiteY4" fmla="*/ 157163 h 838200"/>
              <a:gd name="connsiteX5" fmla="*/ 11906 w 2736056"/>
              <a:gd name="connsiteY5" fmla="*/ 180975 h 838200"/>
              <a:gd name="connsiteX6" fmla="*/ 4762 w 2736056"/>
              <a:gd name="connsiteY6" fmla="*/ 209550 h 838200"/>
              <a:gd name="connsiteX7" fmla="*/ 2381 w 2736056"/>
              <a:gd name="connsiteY7" fmla="*/ 219075 h 838200"/>
              <a:gd name="connsiteX8" fmla="*/ 0 w 2736056"/>
              <a:gd name="connsiteY8" fmla="*/ 233363 h 838200"/>
              <a:gd name="connsiteX9" fmla="*/ 4762 w 2736056"/>
              <a:gd name="connsiteY9" fmla="*/ 295275 h 838200"/>
              <a:gd name="connsiteX10" fmla="*/ 7143 w 2736056"/>
              <a:gd name="connsiteY10" fmla="*/ 304800 h 838200"/>
              <a:gd name="connsiteX11" fmla="*/ 11906 w 2736056"/>
              <a:gd name="connsiteY11" fmla="*/ 314325 h 838200"/>
              <a:gd name="connsiteX12" fmla="*/ 47625 w 2736056"/>
              <a:gd name="connsiteY12" fmla="*/ 345282 h 838200"/>
              <a:gd name="connsiteX13" fmla="*/ 85725 w 2736056"/>
              <a:gd name="connsiteY13" fmla="*/ 364332 h 838200"/>
              <a:gd name="connsiteX14" fmla="*/ 114300 w 2736056"/>
              <a:gd name="connsiteY14" fmla="*/ 381000 h 838200"/>
              <a:gd name="connsiteX15" fmla="*/ 135731 w 2736056"/>
              <a:gd name="connsiteY15" fmla="*/ 390525 h 838200"/>
              <a:gd name="connsiteX16" fmla="*/ 230981 w 2736056"/>
              <a:gd name="connsiteY16" fmla="*/ 469107 h 838200"/>
              <a:gd name="connsiteX17" fmla="*/ 288131 w 2736056"/>
              <a:gd name="connsiteY17" fmla="*/ 531019 h 838200"/>
              <a:gd name="connsiteX18" fmla="*/ 333375 w 2736056"/>
              <a:gd name="connsiteY18" fmla="*/ 576263 h 838200"/>
              <a:gd name="connsiteX19" fmla="*/ 371475 w 2736056"/>
              <a:gd name="connsiteY19" fmla="*/ 604838 h 838200"/>
              <a:gd name="connsiteX20" fmla="*/ 428625 w 2736056"/>
              <a:gd name="connsiteY20" fmla="*/ 628650 h 838200"/>
              <a:gd name="connsiteX21" fmla="*/ 478631 w 2736056"/>
              <a:gd name="connsiteY21" fmla="*/ 650082 h 838200"/>
              <a:gd name="connsiteX22" fmla="*/ 495300 w 2736056"/>
              <a:gd name="connsiteY22" fmla="*/ 657225 h 838200"/>
              <a:gd name="connsiteX23" fmla="*/ 516731 w 2736056"/>
              <a:gd name="connsiteY23" fmla="*/ 666750 h 838200"/>
              <a:gd name="connsiteX24" fmla="*/ 540543 w 2736056"/>
              <a:gd name="connsiteY24" fmla="*/ 673894 h 838200"/>
              <a:gd name="connsiteX25" fmla="*/ 559593 w 2736056"/>
              <a:gd name="connsiteY25" fmla="*/ 683419 h 838200"/>
              <a:gd name="connsiteX26" fmla="*/ 619125 w 2736056"/>
              <a:gd name="connsiteY26" fmla="*/ 702469 h 838200"/>
              <a:gd name="connsiteX27" fmla="*/ 640556 w 2736056"/>
              <a:gd name="connsiteY27" fmla="*/ 709613 h 838200"/>
              <a:gd name="connsiteX28" fmla="*/ 657225 w 2736056"/>
              <a:gd name="connsiteY28" fmla="*/ 716757 h 838200"/>
              <a:gd name="connsiteX29" fmla="*/ 735806 w 2736056"/>
              <a:gd name="connsiteY29" fmla="*/ 735807 h 838200"/>
              <a:gd name="connsiteX30" fmla="*/ 792956 w 2736056"/>
              <a:gd name="connsiteY30" fmla="*/ 745332 h 838200"/>
              <a:gd name="connsiteX31" fmla="*/ 819150 w 2736056"/>
              <a:gd name="connsiteY31" fmla="*/ 750094 h 838200"/>
              <a:gd name="connsiteX32" fmla="*/ 840581 w 2736056"/>
              <a:gd name="connsiteY32" fmla="*/ 754857 h 838200"/>
              <a:gd name="connsiteX33" fmla="*/ 902493 w 2736056"/>
              <a:gd name="connsiteY33" fmla="*/ 762000 h 838200"/>
              <a:gd name="connsiteX34" fmla="*/ 954881 w 2736056"/>
              <a:gd name="connsiteY34" fmla="*/ 769144 h 838200"/>
              <a:gd name="connsiteX35" fmla="*/ 997743 w 2736056"/>
              <a:gd name="connsiteY35" fmla="*/ 776288 h 838200"/>
              <a:gd name="connsiteX36" fmla="*/ 1031081 w 2736056"/>
              <a:gd name="connsiteY36" fmla="*/ 783432 h 838200"/>
              <a:gd name="connsiteX37" fmla="*/ 1112043 w 2736056"/>
              <a:gd name="connsiteY37" fmla="*/ 795338 h 838200"/>
              <a:gd name="connsiteX38" fmla="*/ 1145381 w 2736056"/>
              <a:gd name="connsiteY38" fmla="*/ 800100 h 838200"/>
              <a:gd name="connsiteX39" fmla="*/ 1173956 w 2736056"/>
              <a:gd name="connsiteY39" fmla="*/ 804863 h 838200"/>
              <a:gd name="connsiteX40" fmla="*/ 1209675 w 2736056"/>
              <a:gd name="connsiteY40" fmla="*/ 807244 h 838200"/>
              <a:gd name="connsiteX41" fmla="*/ 1271587 w 2736056"/>
              <a:gd name="connsiteY41" fmla="*/ 816769 h 838200"/>
              <a:gd name="connsiteX42" fmla="*/ 1340643 w 2736056"/>
              <a:gd name="connsiteY42" fmla="*/ 828675 h 838200"/>
              <a:gd name="connsiteX43" fmla="*/ 1445418 w 2736056"/>
              <a:gd name="connsiteY43" fmla="*/ 833438 h 838200"/>
              <a:gd name="connsiteX44" fmla="*/ 1485900 w 2736056"/>
              <a:gd name="connsiteY44" fmla="*/ 835819 h 838200"/>
              <a:gd name="connsiteX45" fmla="*/ 1571625 w 2736056"/>
              <a:gd name="connsiteY45" fmla="*/ 838200 h 838200"/>
              <a:gd name="connsiteX46" fmla="*/ 1745456 w 2736056"/>
              <a:gd name="connsiteY46" fmla="*/ 833438 h 838200"/>
              <a:gd name="connsiteX47" fmla="*/ 1814512 w 2736056"/>
              <a:gd name="connsiteY47" fmla="*/ 819150 h 838200"/>
              <a:gd name="connsiteX48" fmla="*/ 1907381 w 2736056"/>
              <a:gd name="connsiteY48" fmla="*/ 795338 h 838200"/>
              <a:gd name="connsiteX49" fmla="*/ 1957387 w 2736056"/>
              <a:gd name="connsiteY49" fmla="*/ 783432 h 838200"/>
              <a:gd name="connsiteX50" fmla="*/ 2014537 w 2736056"/>
              <a:gd name="connsiteY50" fmla="*/ 769144 h 838200"/>
              <a:gd name="connsiteX51" fmla="*/ 2083593 w 2736056"/>
              <a:gd name="connsiteY51" fmla="*/ 752475 h 838200"/>
              <a:gd name="connsiteX52" fmla="*/ 2143125 w 2736056"/>
              <a:gd name="connsiteY52" fmla="*/ 728663 h 838200"/>
              <a:gd name="connsiteX53" fmla="*/ 2159793 w 2736056"/>
              <a:gd name="connsiteY53" fmla="*/ 719138 h 838200"/>
              <a:gd name="connsiteX54" fmla="*/ 2214562 w 2736056"/>
              <a:gd name="connsiteY54" fmla="*/ 671513 h 838200"/>
              <a:gd name="connsiteX55" fmla="*/ 2235993 w 2736056"/>
              <a:gd name="connsiteY55" fmla="*/ 654844 h 838200"/>
              <a:gd name="connsiteX56" fmla="*/ 2293143 w 2736056"/>
              <a:gd name="connsiteY56" fmla="*/ 592932 h 838200"/>
              <a:gd name="connsiteX57" fmla="*/ 2340768 w 2736056"/>
              <a:gd name="connsiteY57" fmla="*/ 545307 h 838200"/>
              <a:gd name="connsiteX58" fmla="*/ 2371725 w 2736056"/>
              <a:gd name="connsiteY58" fmla="*/ 521494 h 838200"/>
              <a:gd name="connsiteX59" fmla="*/ 2438400 w 2736056"/>
              <a:gd name="connsiteY59" fmla="*/ 483394 h 838200"/>
              <a:gd name="connsiteX60" fmla="*/ 2466975 w 2736056"/>
              <a:gd name="connsiteY60" fmla="*/ 461963 h 838200"/>
              <a:gd name="connsiteX61" fmla="*/ 2481262 w 2736056"/>
              <a:gd name="connsiteY61" fmla="*/ 450057 h 838200"/>
              <a:gd name="connsiteX62" fmla="*/ 2490787 w 2736056"/>
              <a:gd name="connsiteY62" fmla="*/ 440532 h 838200"/>
              <a:gd name="connsiteX63" fmla="*/ 2502693 w 2736056"/>
              <a:gd name="connsiteY63" fmla="*/ 435769 h 838200"/>
              <a:gd name="connsiteX64" fmla="*/ 2543175 w 2736056"/>
              <a:gd name="connsiteY64" fmla="*/ 423863 h 838200"/>
              <a:gd name="connsiteX65" fmla="*/ 2557462 w 2736056"/>
              <a:gd name="connsiteY65" fmla="*/ 416719 h 838200"/>
              <a:gd name="connsiteX66" fmla="*/ 2576512 w 2736056"/>
              <a:gd name="connsiteY66" fmla="*/ 409575 h 838200"/>
              <a:gd name="connsiteX67" fmla="*/ 2583656 w 2736056"/>
              <a:gd name="connsiteY67" fmla="*/ 402432 h 838200"/>
              <a:gd name="connsiteX68" fmla="*/ 2593181 w 2736056"/>
              <a:gd name="connsiteY68" fmla="*/ 395288 h 838200"/>
              <a:gd name="connsiteX69" fmla="*/ 2600325 w 2736056"/>
              <a:gd name="connsiteY69" fmla="*/ 390525 h 838200"/>
              <a:gd name="connsiteX70" fmla="*/ 2607468 w 2736056"/>
              <a:gd name="connsiteY70" fmla="*/ 383382 h 838200"/>
              <a:gd name="connsiteX71" fmla="*/ 2616993 w 2736056"/>
              <a:gd name="connsiteY71" fmla="*/ 378619 h 838200"/>
              <a:gd name="connsiteX72" fmla="*/ 2636043 w 2736056"/>
              <a:gd name="connsiteY72" fmla="*/ 364332 h 838200"/>
              <a:gd name="connsiteX73" fmla="*/ 2643187 w 2736056"/>
              <a:gd name="connsiteY73" fmla="*/ 359569 h 838200"/>
              <a:gd name="connsiteX74" fmla="*/ 2650331 w 2736056"/>
              <a:gd name="connsiteY74" fmla="*/ 350044 h 838200"/>
              <a:gd name="connsiteX75" fmla="*/ 2671762 w 2736056"/>
              <a:gd name="connsiteY75" fmla="*/ 335757 h 838200"/>
              <a:gd name="connsiteX76" fmla="*/ 2678906 w 2736056"/>
              <a:gd name="connsiteY76" fmla="*/ 333375 h 838200"/>
              <a:gd name="connsiteX77" fmla="*/ 2686050 w 2736056"/>
              <a:gd name="connsiteY77" fmla="*/ 328613 h 838200"/>
              <a:gd name="connsiteX78" fmla="*/ 2693193 w 2736056"/>
              <a:gd name="connsiteY78" fmla="*/ 326232 h 838200"/>
              <a:gd name="connsiteX79" fmla="*/ 2707481 w 2736056"/>
              <a:gd name="connsiteY79" fmla="*/ 319088 h 838200"/>
              <a:gd name="connsiteX80" fmla="*/ 2714625 w 2736056"/>
              <a:gd name="connsiteY80" fmla="*/ 316707 h 838200"/>
              <a:gd name="connsiteX81" fmla="*/ 2724150 w 2736056"/>
              <a:gd name="connsiteY81" fmla="*/ 311944 h 838200"/>
              <a:gd name="connsiteX82" fmla="*/ 2733675 w 2736056"/>
              <a:gd name="connsiteY82" fmla="*/ 309563 h 838200"/>
              <a:gd name="connsiteX83" fmla="*/ 2736056 w 2736056"/>
              <a:gd name="connsiteY83" fmla="*/ 302419 h 838200"/>
              <a:gd name="connsiteX84" fmla="*/ 2731293 w 2736056"/>
              <a:gd name="connsiteY84" fmla="*/ 273844 h 838200"/>
              <a:gd name="connsiteX85" fmla="*/ 2728912 w 2736056"/>
              <a:gd name="connsiteY85" fmla="*/ 266700 h 838200"/>
              <a:gd name="connsiteX86" fmla="*/ 2726531 w 2736056"/>
              <a:gd name="connsiteY86" fmla="*/ 254794 h 838200"/>
              <a:gd name="connsiteX87" fmla="*/ 2714625 w 2736056"/>
              <a:gd name="connsiteY87" fmla="*/ 238125 h 838200"/>
              <a:gd name="connsiteX88" fmla="*/ 2707481 w 2736056"/>
              <a:gd name="connsiteY88" fmla="*/ 207169 h 838200"/>
              <a:gd name="connsiteX89" fmla="*/ 2697956 w 2736056"/>
              <a:gd name="connsiteY89" fmla="*/ 188119 h 838200"/>
              <a:gd name="connsiteX90" fmla="*/ 2690812 w 2736056"/>
              <a:gd name="connsiteY90" fmla="*/ 183357 h 838200"/>
              <a:gd name="connsiteX91" fmla="*/ 2640806 w 2736056"/>
              <a:gd name="connsiteY91" fmla="*/ 152400 h 838200"/>
              <a:gd name="connsiteX92" fmla="*/ 2507456 w 2736056"/>
              <a:gd name="connsiteY92" fmla="*/ 126207 h 838200"/>
              <a:gd name="connsiteX93" fmla="*/ 2490787 w 2736056"/>
              <a:gd name="connsiteY93" fmla="*/ 121444 h 838200"/>
              <a:gd name="connsiteX94" fmla="*/ 2443162 w 2736056"/>
              <a:gd name="connsiteY94" fmla="*/ 116682 h 838200"/>
              <a:gd name="connsiteX95" fmla="*/ 2314575 w 2736056"/>
              <a:gd name="connsiteY95" fmla="*/ 114300 h 838200"/>
              <a:gd name="connsiteX96" fmla="*/ 2064543 w 2736056"/>
              <a:gd name="connsiteY96" fmla="*/ 50007 h 838200"/>
              <a:gd name="connsiteX97" fmla="*/ 1983581 w 2736056"/>
              <a:gd name="connsiteY97" fmla="*/ 30957 h 838200"/>
              <a:gd name="connsiteX98" fmla="*/ 1859756 w 2736056"/>
              <a:gd name="connsiteY98" fmla="*/ 14288 h 838200"/>
              <a:gd name="connsiteX99" fmla="*/ 1652587 w 2736056"/>
              <a:gd name="connsiteY99" fmla="*/ 0 h 838200"/>
              <a:gd name="connsiteX100" fmla="*/ 1373981 w 2736056"/>
              <a:gd name="connsiteY100" fmla="*/ 2382 h 838200"/>
              <a:gd name="connsiteX101" fmla="*/ 1281112 w 2736056"/>
              <a:gd name="connsiteY101" fmla="*/ 4763 h 838200"/>
              <a:gd name="connsiteX102" fmla="*/ 1073943 w 2736056"/>
              <a:gd name="connsiteY102" fmla="*/ 9525 h 838200"/>
              <a:gd name="connsiteX103" fmla="*/ 790575 w 2736056"/>
              <a:gd name="connsiteY103" fmla="*/ 16669 h 838200"/>
              <a:gd name="connsiteX104" fmla="*/ 338137 w 2736056"/>
              <a:gd name="connsiteY104" fmla="*/ 23813 h 838200"/>
              <a:gd name="connsiteX105" fmla="*/ 292893 w 2736056"/>
              <a:gd name="connsiteY105" fmla="*/ 28575 h 838200"/>
              <a:gd name="connsiteX106" fmla="*/ 269081 w 2736056"/>
              <a:gd name="connsiteY106" fmla="*/ 35719 h 838200"/>
              <a:gd name="connsiteX107" fmla="*/ 204787 w 2736056"/>
              <a:gd name="connsiteY107" fmla="*/ 52388 h 838200"/>
              <a:gd name="connsiteX108" fmla="*/ 154781 w 2736056"/>
              <a:gd name="connsiteY108" fmla="*/ 69057 h 838200"/>
              <a:gd name="connsiteX109" fmla="*/ 128587 w 2736056"/>
              <a:gd name="connsiteY109" fmla="*/ 78582 h 838200"/>
              <a:gd name="connsiteX110" fmla="*/ 109537 w 2736056"/>
              <a:gd name="connsiteY110" fmla="*/ 85725 h 838200"/>
              <a:gd name="connsiteX111" fmla="*/ 88106 w 2736056"/>
              <a:gd name="connsiteY111" fmla="*/ 97632 h 838200"/>
              <a:gd name="connsiteX112" fmla="*/ 78581 w 2736056"/>
              <a:gd name="connsiteY112" fmla="*/ 102394 h 838200"/>
              <a:gd name="connsiteX113" fmla="*/ 61912 w 2736056"/>
              <a:gd name="connsiteY113" fmla="*/ 107157 h 838200"/>
              <a:gd name="connsiteX114" fmla="*/ 47625 w 2736056"/>
              <a:gd name="connsiteY114" fmla="*/ 109538 h 838200"/>
              <a:gd name="connsiteX115" fmla="*/ 38100 w 2736056"/>
              <a:gd name="connsiteY115" fmla="*/ 1023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36056" h="838200">
                <a:moveTo>
                  <a:pt x="38100" y="102394"/>
                </a:moveTo>
                <a:cubicBezTo>
                  <a:pt x="35719" y="104775"/>
                  <a:pt x="35016" y="118786"/>
                  <a:pt x="33337" y="123825"/>
                </a:cubicBezTo>
                <a:cubicBezTo>
                  <a:pt x="31985" y="127880"/>
                  <a:pt x="29803" y="131638"/>
                  <a:pt x="28575" y="135732"/>
                </a:cubicBezTo>
                <a:cubicBezTo>
                  <a:pt x="27412" y="139609"/>
                  <a:pt x="28159" y="144100"/>
                  <a:pt x="26193" y="147638"/>
                </a:cubicBezTo>
                <a:cubicBezTo>
                  <a:pt x="24012" y="151563"/>
                  <a:pt x="19843" y="153988"/>
                  <a:pt x="16668" y="157163"/>
                </a:cubicBezTo>
                <a:cubicBezTo>
                  <a:pt x="9153" y="187226"/>
                  <a:pt x="20672" y="140071"/>
                  <a:pt x="11906" y="180975"/>
                </a:cubicBezTo>
                <a:cubicBezTo>
                  <a:pt x="9849" y="190575"/>
                  <a:pt x="7143" y="200025"/>
                  <a:pt x="4762" y="209550"/>
                </a:cubicBezTo>
                <a:cubicBezTo>
                  <a:pt x="3968" y="212725"/>
                  <a:pt x="2919" y="215847"/>
                  <a:pt x="2381" y="219075"/>
                </a:cubicBezTo>
                <a:lnTo>
                  <a:pt x="0" y="233363"/>
                </a:lnTo>
                <a:cubicBezTo>
                  <a:pt x="1587" y="254000"/>
                  <a:pt x="2703" y="274679"/>
                  <a:pt x="4762" y="295275"/>
                </a:cubicBezTo>
                <a:cubicBezTo>
                  <a:pt x="5088" y="298531"/>
                  <a:pt x="5994" y="301736"/>
                  <a:pt x="7143" y="304800"/>
                </a:cubicBezTo>
                <a:cubicBezTo>
                  <a:pt x="8389" y="308124"/>
                  <a:pt x="9613" y="311615"/>
                  <a:pt x="11906" y="314325"/>
                </a:cubicBezTo>
                <a:cubicBezTo>
                  <a:pt x="22478" y="326819"/>
                  <a:pt x="33376" y="337510"/>
                  <a:pt x="47625" y="345282"/>
                </a:cubicBezTo>
                <a:cubicBezTo>
                  <a:pt x="60090" y="352081"/>
                  <a:pt x="73460" y="357178"/>
                  <a:pt x="85725" y="364332"/>
                </a:cubicBezTo>
                <a:cubicBezTo>
                  <a:pt x="95250" y="369888"/>
                  <a:pt x="104532" y="375883"/>
                  <a:pt x="114300" y="381000"/>
                </a:cubicBezTo>
                <a:cubicBezTo>
                  <a:pt x="121225" y="384627"/>
                  <a:pt x="129183" y="386255"/>
                  <a:pt x="135731" y="390525"/>
                </a:cubicBezTo>
                <a:cubicBezTo>
                  <a:pt x="152553" y="401496"/>
                  <a:pt x="230537" y="468663"/>
                  <a:pt x="230981" y="469107"/>
                </a:cubicBezTo>
                <a:cubicBezTo>
                  <a:pt x="303494" y="541620"/>
                  <a:pt x="192125" y="429196"/>
                  <a:pt x="288131" y="531019"/>
                </a:cubicBezTo>
                <a:cubicBezTo>
                  <a:pt x="302762" y="546537"/>
                  <a:pt x="316312" y="563466"/>
                  <a:pt x="333375" y="576263"/>
                </a:cubicBezTo>
                <a:cubicBezTo>
                  <a:pt x="346075" y="585788"/>
                  <a:pt x="357276" y="597739"/>
                  <a:pt x="371475" y="604838"/>
                </a:cubicBezTo>
                <a:cubicBezTo>
                  <a:pt x="432483" y="635341"/>
                  <a:pt x="367836" y="604702"/>
                  <a:pt x="428625" y="628650"/>
                </a:cubicBezTo>
                <a:cubicBezTo>
                  <a:pt x="445498" y="635297"/>
                  <a:pt x="461962" y="642938"/>
                  <a:pt x="478631" y="650082"/>
                </a:cubicBezTo>
                <a:lnTo>
                  <a:pt x="495300" y="657225"/>
                </a:lnTo>
                <a:cubicBezTo>
                  <a:pt x="502462" y="660358"/>
                  <a:pt x="509243" y="664504"/>
                  <a:pt x="516731" y="666750"/>
                </a:cubicBezTo>
                <a:cubicBezTo>
                  <a:pt x="524668" y="669131"/>
                  <a:pt x="532820" y="670890"/>
                  <a:pt x="540543" y="673894"/>
                </a:cubicBezTo>
                <a:cubicBezTo>
                  <a:pt x="547160" y="676467"/>
                  <a:pt x="553089" y="680573"/>
                  <a:pt x="559593" y="683419"/>
                </a:cubicBezTo>
                <a:cubicBezTo>
                  <a:pt x="581017" y="692792"/>
                  <a:pt x="594527" y="694269"/>
                  <a:pt x="619125" y="702469"/>
                </a:cubicBezTo>
                <a:cubicBezTo>
                  <a:pt x="626269" y="704850"/>
                  <a:pt x="633505" y="706969"/>
                  <a:pt x="640556" y="709613"/>
                </a:cubicBezTo>
                <a:cubicBezTo>
                  <a:pt x="646216" y="711736"/>
                  <a:pt x="651396" y="715154"/>
                  <a:pt x="657225" y="716757"/>
                </a:cubicBezTo>
                <a:cubicBezTo>
                  <a:pt x="683213" y="723904"/>
                  <a:pt x="709288" y="730986"/>
                  <a:pt x="735806" y="735807"/>
                </a:cubicBezTo>
                <a:cubicBezTo>
                  <a:pt x="800846" y="747631"/>
                  <a:pt x="719613" y="733108"/>
                  <a:pt x="792956" y="745332"/>
                </a:cubicBezTo>
                <a:cubicBezTo>
                  <a:pt x="801710" y="746791"/>
                  <a:pt x="810448" y="748354"/>
                  <a:pt x="819150" y="750094"/>
                </a:cubicBezTo>
                <a:cubicBezTo>
                  <a:pt x="826326" y="751529"/>
                  <a:pt x="833342" y="753785"/>
                  <a:pt x="840581" y="754857"/>
                </a:cubicBezTo>
                <a:cubicBezTo>
                  <a:pt x="861131" y="757901"/>
                  <a:pt x="881901" y="759254"/>
                  <a:pt x="902493" y="762000"/>
                </a:cubicBezTo>
                <a:cubicBezTo>
                  <a:pt x="919963" y="764329"/>
                  <a:pt x="937676" y="765320"/>
                  <a:pt x="954881" y="769144"/>
                </a:cubicBezTo>
                <a:cubicBezTo>
                  <a:pt x="1021305" y="783907"/>
                  <a:pt x="931738" y="764809"/>
                  <a:pt x="997743" y="776288"/>
                </a:cubicBezTo>
                <a:cubicBezTo>
                  <a:pt x="1008940" y="778235"/>
                  <a:pt x="1019871" y="781564"/>
                  <a:pt x="1031081" y="783432"/>
                </a:cubicBezTo>
                <a:cubicBezTo>
                  <a:pt x="1057987" y="787916"/>
                  <a:pt x="1085051" y="791402"/>
                  <a:pt x="1112043" y="795338"/>
                </a:cubicBezTo>
                <a:cubicBezTo>
                  <a:pt x="1123151" y="796958"/>
                  <a:pt x="1134308" y="798254"/>
                  <a:pt x="1145381" y="800100"/>
                </a:cubicBezTo>
                <a:cubicBezTo>
                  <a:pt x="1154906" y="801688"/>
                  <a:pt x="1164359" y="803797"/>
                  <a:pt x="1173956" y="804863"/>
                </a:cubicBezTo>
                <a:cubicBezTo>
                  <a:pt x="1185816" y="806181"/>
                  <a:pt x="1197769" y="806450"/>
                  <a:pt x="1209675" y="807244"/>
                </a:cubicBezTo>
                <a:cubicBezTo>
                  <a:pt x="1307702" y="828251"/>
                  <a:pt x="1185140" y="803470"/>
                  <a:pt x="1271587" y="816769"/>
                </a:cubicBezTo>
                <a:cubicBezTo>
                  <a:pt x="1339773" y="827259"/>
                  <a:pt x="1269243" y="821535"/>
                  <a:pt x="1340643" y="828675"/>
                </a:cubicBezTo>
                <a:cubicBezTo>
                  <a:pt x="1371423" y="831753"/>
                  <a:pt x="1418328" y="832260"/>
                  <a:pt x="1445418" y="833438"/>
                </a:cubicBezTo>
                <a:cubicBezTo>
                  <a:pt x="1458923" y="834025"/>
                  <a:pt x="1472392" y="835309"/>
                  <a:pt x="1485900" y="835819"/>
                </a:cubicBezTo>
                <a:lnTo>
                  <a:pt x="1571625" y="838200"/>
                </a:lnTo>
                <a:lnTo>
                  <a:pt x="1745456" y="833438"/>
                </a:lnTo>
                <a:cubicBezTo>
                  <a:pt x="1761869" y="832344"/>
                  <a:pt x="1801719" y="822348"/>
                  <a:pt x="1814512" y="819150"/>
                </a:cubicBezTo>
                <a:lnTo>
                  <a:pt x="1907381" y="795338"/>
                </a:lnTo>
                <a:cubicBezTo>
                  <a:pt x="1924004" y="791182"/>
                  <a:pt x="1940742" y="787501"/>
                  <a:pt x="1957387" y="783432"/>
                </a:cubicBezTo>
                <a:lnTo>
                  <a:pt x="2014537" y="769144"/>
                </a:lnTo>
                <a:cubicBezTo>
                  <a:pt x="2037535" y="763503"/>
                  <a:pt x="2061128" y="759963"/>
                  <a:pt x="2083593" y="752475"/>
                </a:cubicBezTo>
                <a:cubicBezTo>
                  <a:pt x="2112858" y="742720"/>
                  <a:pt x="2118603" y="742676"/>
                  <a:pt x="2143125" y="728663"/>
                </a:cubicBezTo>
                <a:cubicBezTo>
                  <a:pt x="2148681" y="725488"/>
                  <a:pt x="2154796" y="723136"/>
                  <a:pt x="2159793" y="719138"/>
                </a:cubicBezTo>
                <a:cubicBezTo>
                  <a:pt x="2178685" y="704025"/>
                  <a:pt x="2196071" y="687115"/>
                  <a:pt x="2214562" y="671513"/>
                </a:cubicBezTo>
                <a:cubicBezTo>
                  <a:pt x="2221479" y="665677"/>
                  <a:pt x="2230563" y="662084"/>
                  <a:pt x="2235993" y="654844"/>
                </a:cubicBezTo>
                <a:cubicBezTo>
                  <a:pt x="2264602" y="616700"/>
                  <a:pt x="2239075" y="648864"/>
                  <a:pt x="2293143" y="592932"/>
                </a:cubicBezTo>
                <a:cubicBezTo>
                  <a:pt x="2320572" y="564557"/>
                  <a:pt x="2313543" y="567582"/>
                  <a:pt x="2340768" y="545307"/>
                </a:cubicBezTo>
                <a:cubicBezTo>
                  <a:pt x="2350844" y="537063"/>
                  <a:pt x="2360708" y="528431"/>
                  <a:pt x="2371725" y="521494"/>
                </a:cubicBezTo>
                <a:cubicBezTo>
                  <a:pt x="2477788" y="454713"/>
                  <a:pt x="2329844" y="558546"/>
                  <a:pt x="2438400" y="483394"/>
                </a:cubicBezTo>
                <a:cubicBezTo>
                  <a:pt x="2448189" y="476617"/>
                  <a:pt x="2466975" y="461963"/>
                  <a:pt x="2466975" y="461963"/>
                </a:cubicBezTo>
                <a:cubicBezTo>
                  <a:pt x="2476953" y="446994"/>
                  <a:pt x="2465150" y="462141"/>
                  <a:pt x="2481262" y="450057"/>
                </a:cubicBezTo>
                <a:cubicBezTo>
                  <a:pt x="2484854" y="447363"/>
                  <a:pt x="2487051" y="443023"/>
                  <a:pt x="2490787" y="440532"/>
                </a:cubicBezTo>
                <a:cubicBezTo>
                  <a:pt x="2494344" y="438161"/>
                  <a:pt x="2498620" y="437065"/>
                  <a:pt x="2502693" y="435769"/>
                </a:cubicBezTo>
                <a:cubicBezTo>
                  <a:pt x="2516096" y="431504"/>
                  <a:pt x="2530595" y="430154"/>
                  <a:pt x="2543175" y="423863"/>
                </a:cubicBezTo>
                <a:cubicBezTo>
                  <a:pt x="2547937" y="421482"/>
                  <a:pt x="2552615" y="418922"/>
                  <a:pt x="2557462" y="416719"/>
                </a:cubicBezTo>
                <a:cubicBezTo>
                  <a:pt x="2565283" y="413164"/>
                  <a:pt x="2569081" y="412053"/>
                  <a:pt x="2576512" y="409575"/>
                </a:cubicBezTo>
                <a:cubicBezTo>
                  <a:pt x="2578893" y="407194"/>
                  <a:pt x="2581099" y="404623"/>
                  <a:pt x="2583656" y="402432"/>
                </a:cubicBezTo>
                <a:cubicBezTo>
                  <a:pt x="2586669" y="399849"/>
                  <a:pt x="2589952" y="397595"/>
                  <a:pt x="2593181" y="395288"/>
                </a:cubicBezTo>
                <a:cubicBezTo>
                  <a:pt x="2595510" y="393624"/>
                  <a:pt x="2598126" y="392357"/>
                  <a:pt x="2600325" y="390525"/>
                </a:cubicBezTo>
                <a:cubicBezTo>
                  <a:pt x="2602912" y="388369"/>
                  <a:pt x="2604728" y="385339"/>
                  <a:pt x="2607468" y="383382"/>
                </a:cubicBezTo>
                <a:cubicBezTo>
                  <a:pt x="2610357" y="381319"/>
                  <a:pt x="2614039" y="380588"/>
                  <a:pt x="2616993" y="378619"/>
                </a:cubicBezTo>
                <a:cubicBezTo>
                  <a:pt x="2623597" y="374216"/>
                  <a:pt x="2629439" y="368735"/>
                  <a:pt x="2636043" y="364332"/>
                </a:cubicBezTo>
                <a:cubicBezTo>
                  <a:pt x="2638424" y="362744"/>
                  <a:pt x="2641163" y="361593"/>
                  <a:pt x="2643187" y="359569"/>
                </a:cubicBezTo>
                <a:cubicBezTo>
                  <a:pt x="2645993" y="356763"/>
                  <a:pt x="2647525" y="352850"/>
                  <a:pt x="2650331" y="350044"/>
                </a:cubicBezTo>
                <a:cubicBezTo>
                  <a:pt x="2654321" y="346054"/>
                  <a:pt x="2667225" y="338026"/>
                  <a:pt x="2671762" y="335757"/>
                </a:cubicBezTo>
                <a:cubicBezTo>
                  <a:pt x="2674007" y="334634"/>
                  <a:pt x="2676661" y="334498"/>
                  <a:pt x="2678906" y="333375"/>
                </a:cubicBezTo>
                <a:cubicBezTo>
                  <a:pt x="2681466" y="332095"/>
                  <a:pt x="2683490" y="329893"/>
                  <a:pt x="2686050" y="328613"/>
                </a:cubicBezTo>
                <a:cubicBezTo>
                  <a:pt x="2688295" y="327491"/>
                  <a:pt x="2690900" y="327251"/>
                  <a:pt x="2693193" y="326232"/>
                </a:cubicBezTo>
                <a:cubicBezTo>
                  <a:pt x="2698059" y="324069"/>
                  <a:pt x="2702615" y="321251"/>
                  <a:pt x="2707481" y="319088"/>
                </a:cubicBezTo>
                <a:cubicBezTo>
                  <a:pt x="2709775" y="318069"/>
                  <a:pt x="2712318" y="317696"/>
                  <a:pt x="2714625" y="316707"/>
                </a:cubicBezTo>
                <a:cubicBezTo>
                  <a:pt x="2717888" y="315309"/>
                  <a:pt x="2720826" y="313190"/>
                  <a:pt x="2724150" y="311944"/>
                </a:cubicBezTo>
                <a:cubicBezTo>
                  <a:pt x="2727214" y="310795"/>
                  <a:pt x="2730500" y="310357"/>
                  <a:pt x="2733675" y="309563"/>
                </a:cubicBezTo>
                <a:cubicBezTo>
                  <a:pt x="2734469" y="307182"/>
                  <a:pt x="2736056" y="304929"/>
                  <a:pt x="2736056" y="302419"/>
                </a:cubicBezTo>
                <a:cubicBezTo>
                  <a:pt x="2736056" y="293714"/>
                  <a:pt x="2733802" y="282626"/>
                  <a:pt x="2731293" y="273844"/>
                </a:cubicBezTo>
                <a:cubicBezTo>
                  <a:pt x="2730603" y="271430"/>
                  <a:pt x="2729521" y="269135"/>
                  <a:pt x="2728912" y="266700"/>
                </a:cubicBezTo>
                <a:cubicBezTo>
                  <a:pt x="2727930" y="262774"/>
                  <a:pt x="2727952" y="258584"/>
                  <a:pt x="2726531" y="254794"/>
                </a:cubicBezTo>
                <a:cubicBezTo>
                  <a:pt x="2725662" y="252476"/>
                  <a:pt x="2715034" y="238670"/>
                  <a:pt x="2714625" y="238125"/>
                </a:cubicBezTo>
                <a:cubicBezTo>
                  <a:pt x="2712737" y="228686"/>
                  <a:pt x="2710350" y="215776"/>
                  <a:pt x="2707481" y="207169"/>
                </a:cubicBezTo>
                <a:cubicBezTo>
                  <a:pt x="2704884" y="199377"/>
                  <a:pt x="2704092" y="195277"/>
                  <a:pt x="2697956" y="188119"/>
                </a:cubicBezTo>
                <a:cubicBezTo>
                  <a:pt x="2696093" y="185946"/>
                  <a:pt x="2693193" y="184944"/>
                  <a:pt x="2690812" y="183357"/>
                </a:cubicBezTo>
                <a:cubicBezTo>
                  <a:pt x="2681516" y="155464"/>
                  <a:pt x="2689008" y="165546"/>
                  <a:pt x="2640806" y="152400"/>
                </a:cubicBezTo>
                <a:cubicBezTo>
                  <a:pt x="2541770" y="125390"/>
                  <a:pt x="2582735" y="140147"/>
                  <a:pt x="2507456" y="126207"/>
                </a:cubicBezTo>
                <a:cubicBezTo>
                  <a:pt x="2501774" y="125155"/>
                  <a:pt x="2496453" y="122577"/>
                  <a:pt x="2490787" y="121444"/>
                </a:cubicBezTo>
                <a:cubicBezTo>
                  <a:pt x="2482178" y="119722"/>
                  <a:pt x="2448354" y="116839"/>
                  <a:pt x="2443162" y="116682"/>
                </a:cubicBezTo>
                <a:cubicBezTo>
                  <a:pt x="2400312" y="115383"/>
                  <a:pt x="2357437" y="115094"/>
                  <a:pt x="2314575" y="114300"/>
                </a:cubicBezTo>
                <a:cubicBezTo>
                  <a:pt x="2193611" y="79739"/>
                  <a:pt x="2253344" y="95931"/>
                  <a:pt x="2064543" y="50007"/>
                </a:cubicBezTo>
                <a:cubicBezTo>
                  <a:pt x="2037604" y="43454"/>
                  <a:pt x="2011057" y="34656"/>
                  <a:pt x="1983581" y="30957"/>
                </a:cubicBezTo>
                <a:cubicBezTo>
                  <a:pt x="1942306" y="25401"/>
                  <a:pt x="1901163" y="18754"/>
                  <a:pt x="1859756" y="14288"/>
                </a:cubicBezTo>
                <a:cubicBezTo>
                  <a:pt x="1788193" y="6570"/>
                  <a:pt x="1723703" y="3845"/>
                  <a:pt x="1652587" y="0"/>
                </a:cubicBezTo>
                <a:lnTo>
                  <a:pt x="1373981" y="2382"/>
                </a:lnTo>
                <a:cubicBezTo>
                  <a:pt x="1343017" y="2779"/>
                  <a:pt x="1312070" y="4026"/>
                  <a:pt x="1281112" y="4763"/>
                </a:cubicBezTo>
                <a:lnTo>
                  <a:pt x="1073943" y="9525"/>
                </a:lnTo>
                <a:cubicBezTo>
                  <a:pt x="638332" y="19538"/>
                  <a:pt x="1085171" y="10402"/>
                  <a:pt x="790575" y="16669"/>
                </a:cubicBezTo>
                <a:lnTo>
                  <a:pt x="338137" y="23813"/>
                </a:lnTo>
                <a:cubicBezTo>
                  <a:pt x="333719" y="24215"/>
                  <a:pt x="300096" y="26974"/>
                  <a:pt x="292893" y="28575"/>
                </a:cubicBezTo>
                <a:cubicBezTo>
                  <a:pt x="284803" y="30373"/>
                  <a:pt x="277081" y="33557"/>
                  <a:pt x="269081" y="35719"/>
                </a:cubicBezTo>
                <a:cubicBezTo>
                  <a:pt x="247708" y="41496"/>
                  <a:pt x="225791" y="45387"/>
                  <a:pt x="204787" y="52388"/>
                </a:cubicBezTo>
                <a:lnTo>
                  <a:pt x="154781" y="69057"/>
                </a:lnTo>
                <a:cubicBezTo>
                  <a:pt x="145995" y="72077"/>
                  <a:pt x="137305" y="75370"/>
                  <a:pt x="128587" y="78582"/>
                </a:cubicBezTo>
                <a:lnTo>
                  <a:pt x="109537" y="85725"/>
                </a:lnTo>
                <a:cubicBezTo>
                  <a:pt x="97541" y="97721"/>
                  <a:pt x="107529" y="89863"/>
                  <a:pt x="88106" y="97632"/>
                </a:cubicBezTo>
                <a:cubicBezTo>
                  <a:pt x="84810" y="98950"/>
                  <a:pt x="81844" y="100996"/>
                  <a:pt x="78581" y="102394"/>
                </a:cubicBezTo>
                <a:cubicBezTo>
                  <a:pt x="74613" y="104094"/>
                  <a:pt x="65683" y="106403"/>
                  <a:pt x="61912" y="107157"/>
                </a:cubicBezTo>
                <a:cubicBezTo>
                  <a:pt x="57178" y="108104"/>
                  <a:pt x="52375" y="108674"/>
                  <a:pt x="47625" y="109538"/>
                </a:cubicBezTo>
                <a:cubicBezTo>
                  <a:pt x="43643" y="110262"/>
                  <a:pt x="40481" y="100013"/>
                  <a:pt x="38100" y="102394"/>
                </a:cubicBezTo>
                <a:close/>
              </a:path>
            </a:pathLst>
          </a:cu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Melissa &amp; Doug Shape Sorting Cube">
            <a:extLst>
              <a:ext uri="{FF2B5EF4-FFF2-40B4-BE49-F238E27FC236}">
                <a16:creationId xmlns:a16="http://schemas.microsoft.com/office/drawing/2014/main" id="{EB33AEDF-3402-FF29-4F7A-E3A81F96C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2550" y="729082"/>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DFD8FC-89AE-ED11-2A6B-CFAB1C7C1522}"/>
              </a:ext>
            </a:extLst>
          </p:cNvPr>
          <p:cNvPicPr>
            <a:picLocks noChangeAspect="1"/>
          </p:cNvPicPr>
          <p:nvPr/>
        </p:nvPicPr>
        <p:blipFill>
          <a:blip r:embed="rId3"/>
          <a:stretch>
            <a:fillRect/>
          </a:stretch>
        </p:blipFill>
        <p:spPr>
          <a:xfrm>
            <a:off x="937817" y="4276166"/>
            <a:ext cx="3400947" cy="2645607"/>
          </a:xfrm>
          <a:prstGeom prst="rect">
            <a:avLst/>
          </a:prstGeom>
        </p:spPr>
      </p:pic>
      <p:pic>
        <p:nvPicPr>
          <p:cNvPr id="6" name="Picture 5">
            <a:extLst>
              <a:ext uri="{FF2B5EF4-FFF2-40B4-BE49-F238E27FC236}">
                <a16:creationId xmlns:a16="http://schemas.microsoft.com/office/drawing/2014/main" id="{6EFDCE4E-2E7D-AB57-4DBD-6FC0048F873D}"/>
              </a:ext>
            </a:extLst>
          </p:cNvPr>
          <p:cNvPicPr>
            <a:picLocks noChangeAspect="1"/>
          </p:cNvPicPr>
          <p:nvPr/>
        </p:nvPicPr>
        <p:blipFill>
          <a:blip r:embed="rId4"/>
          <a:stretch>
            <a:fillRect/>
          </a:stretch>
        </p:blipFill>
        <p:spPr>
          <a:xfrm>
            <a:off x="1093694" y="830769"/>
            <a:ext cx="3235373" cy="3266102"/>
          </a:xfrm>
          <a:prstGeom prst="rect">
            <a:avLst/>
          </a:prstGeom>
        </p:spPr>
      </p:pic>
      <p:pic>
        <p:nvPicPr>
          <p:cNvPr id="2" name="Picture 1">
            <a:extLst>
              <a:ext uri="{FF2B5EF4-FFF2-40B4-BE49-F238E27FC236}">
                <a16:creationId xmlns:a16="http://schemas.microsoft.com/office/drawing/2014/main" id="{44A491AC-7958-1592-03A4-D7A861DBF3B1}"/>
              </a:ext>
            </a:extLst>
          </p:cNvPr>
          <p:cNvPicPr>
            <a:picLocks noChangeAspect="1"/>
          </p:cNvPicPr>
          <p:nvPr/>
        </p:nvPicPr>
        <p:blipFill>
          <a:blip r:embed="rId5"/>
          <a:stretch>
            <a:fillRect/>
          </a:stretch>
        </p:blipFill>
        <p:spPr>
          <a:xfrm>
            <a:off x="4812042" y="2473928"/>
            <a:ext cx="3264492" cy="2716637"/>
          </a:xfrm>
          <a:prstGeom prst="rect">
            <a:avLst/>
          </a:prstGeom>
        </p:spPr>
      </p:pic>
    </p:spTree>
    <p:extLst>
      <p:ext uri="{BB962C8B-B14F-4D97-AF65-F5344CB8AC3E}">
        <p14:creationId xmlns:p14="http://schemas.microsoft.com/office/powerpoint/2010/main" val="2204606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yers-Briggs Personality Type Cheat Sheet Infographic The 16 ...">
            <a:extLst>
              <a:ext uri="{FF2B5EF4-FFF2-40B4-BE49-F238E27FC236}">
                <a16:creationId xmlns:a16="http://schemas.microsoft.com/office/drawing/2014/main" id="{1D429A60-5730-D0B9-5FE8-5FB69C6244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381"/>
          <a:stretch/>
        </p:blipFill>
        <p:spPr bwMode="auto">
          <a:xfrm>
            <a:off x="-123029" y="1034142"/>
            <a:ext cx="12438057" cy="58238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yers-Briggs Personality Type Cheat Sheet Infographic The 16 ...">
            <a:extLst>
              <a:ext uri="{FF2B5EF4-FFF2-40B4-BE49-F238E27FC236}">
                <a16:creationId xmlns:a16="http://schemas.microsoft.com/office/drawing/2014/main" id="{B5CF541F-DA51-1040-7B4A-7571736643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52" b="62814"/>
          <a:stretch/>
        </p:blipFill>
        <p:spPr bwMode="auto">
          <a:xfrm>
            <a:off x="-259055" y="651164"/>
            <a:ext cx="12710110" cy="550718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1">
            <a:extLst>
              <a:ext uri="{FF2B5EF4-FFF2-40B4-BE49-F238E27FC236}">
                <a16:creationId xmlns:a16="http://schemas.microsoft.com/office/drawing/2014/main" id="{2267D8B4-3CD4-FDEF-4304-14581AB3C878}"/>
              </a:ext>
            </a:extLst>
          </p:cNvPr>
          <p:cNvSpPr txBox="1">
            <a:spLocks/>
          </p:cNvSpPr>
          <p:nvPr/>
        </p:nvSpPr>
        <p:spPr>
          <a:xfrm>
            <a:off x="556340" y="137741"/>
            <a:ext cx="10707624" cy="356616"/>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Myers-Briggs Type Indicator (MBTI)</a:t>
            </a:r>
          </a:p>
        </p:txBody>
      </p:sp>
    </p:spTree>
    <p:extLst>
      <p:ext uri="{BB962C8B-B14F-4D97-AF65-F5344CB8AC3E}">
        <p14:creationId xmlns:p14="http://schemas.microsoft.com/office/powerpoint/2010/main" val="138941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A3DF2E9-345B-62B6-C0A8-1DD74FC49B4C}"/>
              </a:ext>
            </a:extLst>
          </p:cNvPr>
          <p:cNvPicPr>
            <a:picLocks noChangeAspect="1"/>
          </p:cNvPicPr>
          <p:nvPr/>
        </p:nvPicPr>
        <p:blipFill>
          <a:blip r:embed="rId3"/>
          <a:stretch>
            <a:fillRect/>
          </a:stretch>
        </p:blipFill>
        <p:spPr>
          <a:xfrm>
            <a:off x="6274188" y="1977583"/>
            <a:ext cx="5632424" cy="4213965"/>
          </a:xfrm>
          <a:prstGeom prst="rect">
            <a:avLst/>
          </a:prstGeom>
          <a:solidFill>
            <a:srgbClr val="BC3639"/>
          </a:solidFill>
        </p:spPr>
      </p:pic>
      <p:sp>
        <p:nvSpPr>
          <p:cNvPr id="7" name="Rectangle 6">
            <a:extLst>
              <a:ext uri="{FF2B5EF4-FFF2-40B4-BE49-F238E27FC236}">
                <a16:creationId xmlns:a16="http://schemas.microsoft.com/office/drawing/2014/main" id="{FC302D8C-D46D-2933-8C31-684B8B513B64}"/>
              </a:ext>
            </a:extLst>
          </p:cNvPr>
          <p:cNvSpPr/>
          <p:nvPr/>
        </p:nvSpPr>
        <p:spPr>
          <a:xfrm>
            <a:off x="585215" y="1620645"/>
            <a:ext cx="11606785" cy="1569660"/>
          </a:xfrm>
          <a:prstGeom prst="rect">
            <a:avLst/>
          </a:prstGeom>
          <a:solidFill>
            <a:schemeClr val="bg1"/>
          </a:solidFill>
          <a:ln>
            <a:noFill/>
          </a:ln>
        </p:spPr>
        <p:txBody>
          <a:bodyPr wrap="square" lIns="91440" tIns="45720" rIns="91440" bIns="45720" anchor="t">
            <a:spAutoFit/>
          </a:bodyPr>
          <a:lstStyle/>
          <a:p>
            <a:pPr algn="l"/>
            <a:endParaRPr lang="en-US" sz="3600" b="1" i="0" dirty="0">
              <a:solidFill>
                <a:srgbClr val="363636"/>
              </a:solidFill>
              <a:effectLst/>
              <a:latin typeface="Tahoma" panose="020B0604030504040204" pitchFamily="34" charset="0"/>
            </a:endParaRPr>
          </a:p>
          <a:p>
            <a:pPr algn="l" fontAlgn="b"/>
            <a:endParaRPr lang="en-US" sz="3600" b="1" dirty="0">
              <a:solidFill>
                <a:srgbClr val="363636"/>
              </a:solidFill>
              <a:latin typeface="Tahoma" panose="020B0604030504040204" pitchFamily="34" charset="0"/>
            </a:endParaRPr>
          </a:p>
          <a:p>
            <a:pPr algn="l" fontAlgn="b"/>
            <a:r>
              <a:rPr lang="en-US" sz="2400" b="0" i="0" dirty="0">
                <a:solidFill>
                  <a:srgbClr val="363636"/>
                </a:solidFill>
                <a:effectLst/>
                <a:latin typeface="Tahoma"/>
                <a:ea typeface="Tahoma"/>
                <a:cs typeface="Tahoma"/>
              </a:rPr>
              <a:t>by </a:t>
            </a:r>
            <a:r>
              <a:rPr lang="en-US" sz="2400" b="1" i="0" u="none" strike="noStrike" dirty="0">
                <a:solidFill>
                  <a:srgbClr val="008575"/>
                </a:solidFill>
                <a:effectLst/>
                <a:latin typeface="Tahoma"/>
                <a:ea typeface="Tahoma"/>
                <a:cs typeface="Tahoma"/>
                <a:hlinkClick r:id="rId4"/>
              </a:rPr>
              <a:t>Gary Chapman</a:t>
            </a:r>
            <a:r>
              <a:rPr lang="en-US" sz="2400" b="0" i="0" dirty="0">
                <a:solidFill>
                  <a:srgbClr val="363636"/>
                </a:solidFill>
                <a:effectLst/>
                <a:latin typeface="Tahoma"/>
                <a:ea typeface="Tahoma"/>
                <a:cs typeface="Tahoma"/>
              </a:rPr>
              <a:t>, </a:t>
            </a:r>
            <a:r>
              <a:rPr lang="en-US" sz="2400" b="1" i="0" u="none" strike="noStrike" dirty="0">
                <a:solidFill>
                  <a:srgbClr val="008575"/>
                </a:solidFill>
                <a:effectLst/>
                <a:latin typeface="Tahoma"/>
                <a:ea typeface="Tahoma"/>
                <a:cs typeface="Tahoma"/>
                <a:hlinkClick r:id="rId5"/>
              </a:rPr>
              <a:t>Paul White</a:t>
            </a:r>
            <a:endParaRPr lang="en-US" sz="2400" b="0" i="0" dirty="0">
              <a:solidFill>
                <a:srgbClr val="363636"/>
              </a:solidFill>
              <a:effectLst/>
              <a:latin typeface="Tahoma"/>
              <a:ea typeface="Tahoma"/>
              <a:cs typeface="Tahoma"/>
            </a:endParaRPr>
          </a:p>
        </p:txBody>
      </p:sp>
      <p:sp>
        <p:nvSpPr>
          <p:cNvPr id="5" name="Slide Number Placeholder 4">
            <a:extLst>
              <a:ext uri="{FF2B5EF4-FFF2-40B4-BE49-F238E27FC236}">
                <a16:creationId xmlns:a16="http://schemas.microsoft.com/office/drawing/2014/main" id="{A788A108-C6D3-8FC3-FB6D-68E063A5C8D8}"/>
              </a:ext>
            </a:extLst>
          </p:cNvPr>
          <p:cNvSpPr>
            <a:spLocks noGrp="1"/>
          </p:cNvSpPr>
          <p:nvPr>
            <p:ph type="sldNum" sz="quarter" idx="14"/>
          </p:nvPr>
        </p:nvSpPr>
        <p:spPr/>
        <p:txBody>
          <a:bodyPr/>
          <a:lstStyle/>
          <a:p>
            <a:fld id="{97E7A93B-03D1-40CF-B4D6-CA919F2B8BA7}" type="slidenum">
              <a:rPr lang="en-US" smtClean="0"/>
              <a:pPr/>
              <a:t>38</a:t>
            </a:fld>
            <a:endParaRPr lang="en-US" dirty="0"/>
          </a:p>
        </p:txBody>
      </p:sp>
      <p:sp>
        <p:nvSpPr>
          <p:cNvPr id="21" name="Text Placeholder 13">
            <a:extLst>
              <a:ext uri="{FF2B5EF4-FFF2-40B4-BE49-F238E27FC236}">
                <a16:creationId xmlns:a16="http://schemas.microsoft.com/office/drawing/2014/main" id="{9F003CEF-6BFE-E3A2-CE9A-70DE6442D2FF}"/>
              </a:ext>
            </a:extLst>
          </p:cNvPr>
          <p:cNvSpPr txBox="1">
            <a:spLocks/>
          </p:cNvSpPr>
          <p:nvPr/>
        </p:nvSpPr>
        <p:spPr>
          <a:xfrm>
            <a:off x="3735324" y="182880"/>
            <a:ext cx="4721352" cy="356616"/>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Understand with Whom You Are Working</a:t>
            </a:r>
          </a:p>
        </p:txBody>
      </p:sp>
      <p:sp>
        <p:nvSpPr>
          <p:cNvPr id="3" name="Rectangle 2">
            <a:extLst>
              <a:ext uri="{FF2B5EF4-FFF2-40B4-BE49-F238E27FC236}">
                <a16:creationId xmlns:a16="http://schemas.microsoft.com/office/drawing/2014/main" id="{7D3D5D82-CB97-972A-4232-2610AEF9391A}"/>
              </a:ext>
            </a:extLst>
          </p:cNvPr>
          <p:cNvSpPr/>
          <p:nvPr/>
        </p:nvSpPr>
        <p:spPr>
          <a:xfrm>
            <a:off x="-16359" y="666452"/>
            <a:ext cx="11018520" cy="2123658"/>
          </a:xfrm>
          <a:prstGeom prst="rect">
            <a:avLst/>
          </a:prstGeom>
          <a:solidFill>
            <a:schemeClr val="bg1"/>
          </a:solidFill>
          <a:ln>
            <a:noFill/>
          </a:ln>
        </p:spPr>
        <p:txBody>
          <a:bodyPr wrap="square" lIns="91440" tIns="45720" rIns="91440" bIns="45720">
            <a:spAutoFit/>
          </a:bodyPr>
          <a:lstStyle/>
          <a:p>
            <a:pPr>
              <a:tabLst>
                <a:tab pos="1422400" algn="l"/>
              </a:tabLst>
            </a:pPr>
            <a:r>
              <a:rPr lang="en-US" sz="4400" b="1" dirty="0">
                <a:ln w="22225">
                  <a:solidFill>
                    <a:srgbClr val="92D050"/>
                  </a:solidFill>
                  <a:prstDash val="solid"/>
                </a:ln>
                <a:solidFill>
                  <a:srgbClr val="92D050"/>
                </a:solidFill>
                <a:latin typeface="Avenir Next LT Pro Demi" panose="020B0504020202020204" pitchFamily="34" charset="77"/>
              </a:rPr>
              <a:t>The 5 Languages of Appreciation in the Workplace: Empowering Organizations         by Encouraging People</a:t>
            </a:r>
          </a:p>
        </p:txBody>
      </p:sp>
      <p:sp>
        <p:nvSpPr>
          <p:cNvPr id="2" name="TextBox 1">
            <a:extLst>
              <a:ext uri="{FF2B5EF4-FFF2-40B4-BE49-F238E27FC236}">
                <a16:creationId xmlns:a16="http://schemas.microsoft.com/office/drawing/2014/main" id="{3613684C-5A13-14AC-5EC2-433A01DFBAD8}"/>
              </a:ext>
            </a:extLst>
          </p:cNvPr>
          <p:cNvSpPr txBox="1"/>
          <p:nvPr/>
        </p:nvSpPr>
        <p:spPr>
          <a:xfrm>
            <a:off x="585215" y="3259765"/>
            <a:ext cx="6826469" cy="2862322"/>
          </a:xfrm>
          <a:prstGeom prst="rect">
            <a:avLst/>
          </a:prstGeom>
          <a:noFill/>
        </p:spPr>
        <p:txBody>
          <a:bodyPr wrap="square" lIns="91440" tIns="45720" rIns="91440" bIns="45720" anchor="t">
            <a:spAutoFit/>
          </a:bodyPr>
          <a:lstStyle/>
          <a:p>
            <a:r>
              <a:rPr lang="en-US" sz="3600" b="1" dirty="0">
                <a:solidFill>
                  <a:srgbClr val="0070C0"/>
                </a:solidFill>
                <a:effectLst/>
                <a:latin typeface="Lato" panose="020F0502020204030204" pitchFamily="34" charset="0"/>
              </a:rPr>
              <a:t>Acts of Service   </a:t>
            </a:r>
          </a:p>
          <a:p>
            <a:r>
              <a:rPr lang="en-US" sz="3600" b="1" dirty="0">
                <a:solidFill>
                  <a:srgbClr val="0070C0"/>
                </a:solidFill>
                <a:effectLst/>
                <a:latin typeface="Lato" panose="020F0502020204030204" pitchFamily="34" charset="0"/>
              </a:rPr>
              <a:t>Quality Time  </a:t>
            </a:r>
          </a:p>
          <a:p>
            <a:r>
              <a:rPr lang="en-US" sz="3600" b="1" dirty="0">
                <a:solidFill>
                  <a:srgbClr val="0070C0"/>
                </a:solidFill>
                <a:effectLst/>
                <a:latin typeface="Lato" panose="020F0502020204030204" pitchFamily="34" charset="0"/>
              </a:rPr>
              <a:t>Words of Affirmation </a:t>
            </a:r>
            <a:endParaRPr lang="en-US" sz="3600" b="1" i="1" dirty="0">
              <a:solidFill>
                <a:srgbClr val="0070C0"/>
              </a:solidFill>
              <a:effectLst/>
              <a:latin typeface="Lato" panose="020F0502020204030204" pitchFamily="34" charset="0"/>
            </a:endParaRPr>
          </a:p>
          <a:p>
            <a:r>
              <a:rPr lang="en-US" sz="3600" b="1" dirty="0">
                <a:solidFill>
                  <a:srgbClr val="0070C0"/>
                </a:solidFill>
                <a:effectLst/>
                <a:latin typeface="Lato" panose="020F0502020204030204" pitchFamily="34" charset="0"/>
              </a:rPr>
              <a:t>Tangible Gifts  </a:t>
            </a:r>
            <a:endParaRPr lang="en-US" sz="3600" b="1" dirty="0">
              <a:solidFill>
                <a:srgbClr val="0070C0"/>
              </a:solidFill>
              <a:latin typeface="Lato" panose="020F0502020204030204" pitchFamily="34" charset="0"/>
            </a:endParaRPr>
          </a:p>
          <a:p>
            <a:r>
              <a:rPr lang="en-US" sz="3600" b="1" dirty="0">
                <a:solidFill>
                  <a:srgbClr val="0070C0"/>
                </a:solidFill>
                <a:latin typeface="Lato"/>
                <a:ea typeface="Lato"/>
                <a:cs typeface="Lato"/>
              </a:rPr>
              <a:t> </a:t>
            </a:r>
            <a:r>
              <a:rPr lang="en-US" sz="3600" b="1" dirty="0">
                <a:solidFill>
                  <a:srgbClr val="0070C0"/>
                </a:solidFill>
                <a:effectLst/>
                <a:latin typeface="Lato"/>
                <a:ea typeface="Lato"/>
                <a:cs typeface="Lato"/>
              </a:rPr>
              <a:t>Physical Touch</a:t>
            </a:r>
            <a:endParaRPr lang="en-US" sz="3600" b="1" i="1" dirty="0">
              <a:solidFill>
                <a:srgbClr val="0070C0"/>
              </a:solidFill>
              <a:latin typeface="Lato"/>
              <a:ea typeface="Lato"/>
              <a:cs typeface="Lato"/>
            </a:endParaRPr>
          </a:p>
        </p:txBody>
      </p:sp>
    </p:spTree>
    <p:extLst>
      <p:ext uri="{BB962C8B-B14F-4D97-AF65-F5344CB8AC3E}">
        <p14:creationId xmlns:p14="http://schemas.microsoft.com/office/powerpoint/2010/main" val="3450812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9B32-B0F2-B1E8-8AA9-4985F330C94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BCB3530-00A4-7B83-B772-C15E80CD91B6}"/>
              </a:ext>
            </a:extLst>
          </p:cNvPr>
          <p:cNvSpPr/>
          <p:nvPr/>
        </p:nvSpPr>
        <p:spPr>
          <a:xfrm>
            <a:off x="2681" y="677601"/>
            <a:ext cx="6554871" cy="769441"/>
          </a:xfrm>
          <a:prstGeom prst="rect">
            <a:avLst/>
          </a:prstGeom>
          <a:solidFill>
            <a:schemeClr val="bg1"/>
          </a:solidFill>
          <a:ln>
            <a:noFill/>
          </a:ln>
        </p:spPr>
        <p:txBody>
          <a:bodyPr wrap="none" lIns="91440" tIns="45720" rIns="91440" bIns="45720">
            <a:spAutoFit/>
          </a:bodyPr>
          <a:lstStyle/>
          <a:p>
            <a:r>
              <a:rPr lang="en-US" sz="4400" b="1" cap="none" spc="0" noProof="1">
                <a:ln w="22225">
                  <a:solidFill>
                    <a:srgbClr val="92D050"/>
                  </a:solidFill>
                  <a:prstDash val="solid"/>
                </a:ln>
                <a:solidFill>
                  <a:srgbClr val="92D050"/>
                </a:solidFill>
                <a:effectLst/>
                <a:latin typeface="Avenir Next LT Pro Demi" panose="020B0504020202020204" pitchFamily="34" charset="77"/>
              </a:rPr>
              <a:t>Current Life Experiences</a:t>
            </a:r>
            <a:endParaRPr lang="en-US" sz="4400" b="1" cap="none" spc="0" dirty="0">
              <a:ln w="22225">
                <a:solidFill>
                  <a:srgbClr val="92D050"/>
                </a:solidFill>
                <a:prstDash val="solid"/>
              </a:ln>
              <a:solidFill>
                <a:srgbClr val="92D050"/>
              </a:solidFill>
              <a:effectLst/>
            </a:endParaRPr>
          </a:p>
        </p:txBody>
      </p:sp>
      <p:sp>
        <p:nvSpPr>
          <p:cNvPr id="16" name="Slide Number Placeholder 15">
            <a:extLst>
              <a:ext uri="{FF2B5EF4-FFF2-40B4-BE49-F238E27FC236}">
                <a16:creationId xmlns:a16="http://schemas.microsoft.com/office/drawing/2014/main" id="{05CE6F3E-51D3-F1FD-512F-E58324672944}"/>
              </a:ext>
            </a:extLst>
          </p:cNvPr>
          <p:cNvSpPr>
            <a:spLocks noGrp="1"/>
          </p:cNvSpPr>
          <p:nvPr>
            <p:ph type="sldNum" sz="quarter" idx="14"/>
          </p:nvPr>
        </p:nvSpPr>
        <p:spPr/>
        <p:txBody>
          <a:bodyPr/>
          <a:lstStyle/>
          <a:p>
            <a:fld id="{97E7A93B-03D1-40CF-B4D6-CA919F2B8BA7}" type="slidenum">
              <a:rPr lang="en-US" smtClean="0"/>
              <a:pPr/>
              <a:t>39</a:t>
            </a:fld>
            <a:endParaRPr lang="en-US" dirty="0"/>
          </a:p>
        </p:txBody>
      </p:sp>
      <p:sp>
        <p:nvSpPr>
          <p:cNvPr id="4" name="Rectangle 3">
            <a:extLst>
              <a:ext uri="{FF2B5EF4-FFF2-40B4-BE49-F238E27FC236}">
                <a16:creationId xmlns:a16="http://schemas.microsoft.com/office/drawing/2014/main" id="{6C789470-CF60-0116-C738-883EB28E75A5}"/>
              </a:ext>
            </a:extLst>
          </p:cNvPr>
          <p:cNvSpPr/>
          <p:nvPr/>
        </p:nvSpPr>
        <p:spPr>
          <a:xfrm>
            <a:off x="1942949" y="4903469"/>
            <a:ext cx="184731" cy="769441"/>
          </a:xfrm>
          <a:prstGeom prst="rect">
            <a:avLst/>
          </a:prstGeom>
          <a:solidFill>
            <a:schemeClr val="bg1"/>
          </a:solidFill>
          <a:ln>
            <a:noFill/>
          </a:ln>
        </p:spPr>
        <p:txBody>
          <a:bodyPr wrap="none" lIns="91440" tIns="45720" rIns="91440" bIns="45720">
            <a:spAutoFit/>
          </a:bodyPr>
          <a:lstStyle/>
          <a:p>
            <a:endParaRPr lang="en-US" sz="4400" b="1" cap="none" spc="0" dirty="0">
              <a:ln w="22225">
                <a:solidFill>
                  <a:schemeClr val="accent2"/>
                </a:solidFill>
                <a:prstDash val="solid"/>
              </a:ln>
              <a:solidFill>
                <a:schemeClr val="accent2">
                  <a:lumMod val="40000"/>
                  <a:lumOff val="60000"/>
                </a:schemeClr>
              </a:solidFill>
              <a:effectLst/>
            </a:endParaRPr>
          </a:p>
        </p:txBody>
      </p:sp>
      <p:pic>
        <p:nvPicPr>
          <p:cNvPr id="11" name="Picture 10">
            <a:extLst>
              <a:ext uri="{FF2B5EF4-FFF2-40B4-BE49-F238E27FC236}">
                <a16:creationId xmlns:a16="http://schemas.microsoft.com/office/drawing/2014/main" id="{CBE45860-086D-3B54-2EBB-A94E31830CB8}"/>
              </a:ext>
            </a:extLst>
          </p:cNvPr>
          <p:cNvPicPr>
            <a:picLocks noChangeAspect="1"/>
          </p:cNvPicPr>
          <p:nvPr/>
        </p:nvPicPr>
        <p:blipFill>
          <a:blip r:embed="rId3"/>
          <a:stretch>
            <a:fillRect/>
          </a:stretch>
        </p:blipFill>
        <p:spPr>
          <a:xfrm>
            <a:off x="3864226" y="1495168"/>
            <a:ext cx="7217012" cy="51799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 Placeholder 13">
            <a:extLst>
              <a:ext uri="{FF2B5EF4-FFF2-40B4-BE49-F238E27FC236}">
                <a16:creationId xmlns:a16="http://schemas.microsoft.com/office/drawing/2014/main" id="{67B7330C-84AF-21B6-D900-9BD7A02AE4C8}"/>
              </a:ext>
            </a:extLst>
          </p:cNvPr>
          <p:cNvSpPr txBox="1">
            <a:spLocks/>
          </p:cNvSpPr>
          <p:nvPr/>
        </p:nvSpPr>
        <p:spPr>
          <a:xfrm>
            <a:off x="3735324" y="182880"/>
            <a:ext cx="4721352" cy="356616"/>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Understand with Whom You Are Working</a:t>
            </a:r>
          </a:p>
        </p:txBody>
      </p:sp>
      <p:sp>
        <p:nvSpPr>
          <p:cNvPr id="3" name="Rectangle 2">
            <a:extLst>
              <a:ext uri="{FF2B5EF4-FFF2-40B4-BE49-F238E27FC236}">
                <a16:creationId xmlns:a16="http://schemas.microsoft.com/office/drawing/2014/main" id="{6D5C052A-9A0D-5D60-487E-617CAD58E560}"/>
              </a:ext>
            </a:extLst>
          </p:cNvPr>
          <p:cNvSpPr/>
          <p:nvPr/>
        </p:nvSpPr>
        <p:spPr>
          <a:xfrm>
            <a:off x="406045" y="3357453"/>
            <a:ext cx="10483514" cy="2005380"/>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Critical </a:t>
            </a:r>
          </a:p>
          <a:p>
            <a:r>
              <a:rPr lang="en-US" sz="4000" b="1" dirty="0">
                <a:solidFill>
                  <a:schemeClr val="tx1"/>
                </a:solidFill>
              </a:rPr>
              <a:t>Elements</a:t>
            </a:r>
          </a:p>
        </p:txBody>
      </p:sp>
      <p:sp>
        <p:nvSpPr>
          <p:cNvPr id="5" name="Rectangle 4">
            <a:extLst>
              <a:ext uri="{FF2B5EF4-FFF2-40B4-BE49-F238E27FC236}">
                <a16:creationId xmlns:a16="http://schemas.microsoft.com/office/drawing/2014/main" id="{8DAB51BA-630A-418B-590F-D840C138FEBE}"/>
              </a:ext>
            </a:extLst>
          </p:cNvPr>
          <p:cNvSpPr/>
          <p:nvPr/>
        </p:nvSpPr>
        <p:spPr>
          <a:xfrm>
            <a:off x="406045" y="1921043"/>
            <a:ext cx="10483515" cy="1387641"/>
          </a:xfrm>
          <a:prstGeom prst="rect">
            <a:avLst/>
          </a:prstGeom>
          <a:noFill/>
          <a:ln w="508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Performance</a:t>
            </a:r>
          </a:p>
        </p:txBody>
      </p:sp>
    </p:spTree>
    <p:extLst>
      <p:ext uri="{BB962C8B-B14F-4D97-AF65-F5344CB8AC3E}">
        <p14:creationId xmlns:p14="http://schemas.microsoft.com/office/powerpoint/2010/main" val="3491735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4</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a:xfrm>
            <a:off x="585216" y="182880"/>
            <a:ext cx="10707624" cy="356616"/>
          </a:xfrm>
        </p:spPr>
        <p:txBody>
          <a:bodyPr>
            <a:normAutofit/>
          </a:bodyPr>
          <a:lstStyle/>
          <a:p>
            <a:pPr fontAlgn="base"/>
            <a:r>
              <a:rPr lang="en-US" sz="1200" dirty="0">
                <a:solidFill>
                  <a:schemeClr val="accent2">
                    <a:lumMod val="50000"/>
                  </a:schemeClr>
                </a:solidFill>
                <a:latin typeface="Arial" panose="020B0604020202020204" pitchFamily="34" charset="0"/>
              </a:rPr>
              <a:t>AGENDA</a:t>
            </a:r>
            <a:endParaRPr lang="en-US" dirty="0"/>
          </a:p>
        </p:txBody>
      </p:sp>
      <p:sp>
        <p:nvSpPr>
          <p:cNvPr id="3" name="TextBox 2">
            <a:extLst>
              <a:ext uri="{FF2B5EF4-FFF2-40B4-BE49-F238E27FC236}">
                <a16:creationId xmlns:a16="http://schemas.microsoft.com/office/drawing/2014/main" id="{C92A12B2-F38F-EBEF-EFC6-2E1B1E655534}"/>
              </a:ext>
            </a:extLst>
          </p:cNvPr>
          <p:cNvSpPr txBox="1"/>
          <p:nvPr/>
        </p:nvSpPr>
        <p:spPr>
          <a:xfrm>
            <a:off x="586740" y="619892"/>
            <a:ext cx="11018520" cy="6063198"/>
          </a:xfrm>
          <a:prstGeom prst="rect">
            <a:avLst/>
          </a:prstGeom>
          <a:noFill/>
        </p:spPr>
        <p:txBody>
          <a:bodyPr wrap="square" rtlCol="0">
            <a:spAutoFit/>
          </a:bodyPr>
          <a:lstStyle/>
          <a:p>
            <a:r>
              <a:rPr lang="en-US" sz="4800" dirty="0">
                <a:latin typeface="Aptos Black" panose="020B0004020202020204" pitchFamily="34" charset="0"/>
              </a:rPr>
              <a:t>Accountability, Clarity and Peace</a:t>
            </a:r>
          </a:p>
          <a:p>
            <a:r>
              <a:rPr lang="en-US" sz="3200" b="1" i="0" dirty="0">
                <a:solidFill>
                  <a:srgbClr val="4E4E4E"/>
                </a:solidFill>
                <a:effectLst/>
                <a:highlight>
                  <a:srgbClr val="FFFFFF"/>
                </a:highlight>
                <a:latin typeface="IBM Plex Sans" panose="020F0502020204030204" pitchFamily="34" charset="0"/>
              </a:rPr>
              <a:t>BABOK®</a:t>
            </a:r>
            <a:r>
              <a:rPr lang="en-US" sz="4400" dirty="0"/>
              <a:t> </a:t>
            </a:r>
            <a:r>
              <a:rPr lang="en-US" sz="3200" b="1" dirty="0">
                <a:solidFill>
                  <a:srgbClr val="4E4E4E"/>
                </a:solidFill>
                <a:highlight>
                  <a:srgbClr val="FFFFFF"/>
                </a:highlight>
                <a:latin typeface="IBM Plex Sans" panose="020F0502020204030204" pitchFamily="34" charset="0"/>
              </a:rPr>
              <a:t>10.39 Roles and Permissions Matrix</a:t>
            </a:r>
          </a:p>
          <a:p>
            <a:r>
              <a:rPr lang="en-US" sz="4400" dirty="0"/>
              <a:t>RACI as it was</a:t>
            </a:r>
          </a:p>
          <a:p>
            <a:pPr algn="ctr"/>
            <a:r>
              <a:rPr lang="en-US" sz="4400" dirty="0">
                <a:latin typeface="Aptos Black" panose="020B0004020202020204" pitchFamily="34" charset="0"/>
              </a:rPr>
              <a:t>The RACI Method I use to bring Accountability, Clarity and Peace</a:t>
            </a:r>
          </a:p>
          <a:p>
            <a:r>
              <a:rPr lang="en-US" sz="4400" dirty="0">
                <a:solidFill>
                  <a:srgbClr val="C00000"/>
                </a:solidFill>
                <a:latin typeface="Bernard MT Condensed" panose="02050806060905020404" pitchFamily="18" charset="0"/>
              </a:rPr>
              <a:t>Let’s Practice!</a:t>
            </a:r>
          </a:p>
          <a:p>
            <a:r>
              <a:rPr lang="en-US" sz="3200" b="1" dirty="0">
                <a:solidFill>
                  <a:srgbClr val="4E4E4E"/>
                </a:solidFill>
                <a:highlight>
                  <a:srgbClr val="FFFFFF"/>
                </a:highlight>
                <a:latin typeface="IBM Plex Sans" panose="020F0502020204030204" pitchFamily="34" charset="0"/>
              </a:rPr>
              <a:t>Other RACI versions</a:t>
            </a:r>
          </a:p>
          <a:p>
            <a:r>
              <a:rPr lang="en-US" sz="4400" dirty="0"/>
              <a:t>Personalities and Appreciation</a:t>
            </a:r>
          </a:p>
          <a:p>
            <a:endParaRPr lang="en-US" sz="4400" dirty="0"/>
          </a:p>
        </p:txBody>
      </p:sp>
    </p:spTree>
    <p:extLst>
      <p:ext uri="{BB962C8B-B14F-4D97-AF65-F5344CB8AC3E}">
        <p14:creationId xmlns:p14="http://schemas.microsoft.com/office/powerpoint/2010/main" val="2165618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9B32-B0F2-B1E8-8AA9-4985F330C94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BCB3530-00A4-7B83-B772-C15E80CD91B6}"/>
              </a:ext>
            </a:extLst>
          </p:cNvPr>
          <p:cNvSpPr/>
          <p:nvPr/>
        </p:nvSpPr>
        <p:spPr>
          <a:xfrm>
            <a:off x="2682" y="677601"/>
            <a:ext cx="6554871" cy="769441"/>
          </a:xfrm>
          <a:prstGeom prst="rect">
            <a:avLst/>
          </a:prstGeom>
          <a:solidFill>
            <a:schemeClr val="bg1"/>
          </a:solidFill>
          <a:ln>
            <a:noFill/>
          </a:ln>
        </p:spPr>
        <p:txBody>
          <a:bodyPr wrap="none" lIns="91440" tIns="45720" rIns="91440" bIns="45720">
            <a:spAutoFit/>
          </a:bodyPr>
          <a:lstStyle/>
          <a:p>
            <a:r>
              <a:rPr lang="en-US" sz="4400" b="1" noProof="1">
                <a:ln w="22225">
                  <a:solidFill>
                    <a:srgbClr val="92D050"/>
                  </a:solidFill>
                  <a:prstDash val="solid"/>
                </a:ln>
                <a:solidFill>
                  <a:srgbClr val="92D050"/>
                </a:solidFill>
                <a:latin typeface="Avenir Next LT Pro Demi" panose="020B0504020202020204" pitchFamily="34" charset="77"/>
              </a:rPr>
              <a:t>Current Life Experiences</a:t>
            </a:r>
            <a:endParaRPr lang="en-US" sz="4400" b="1" dirty="0">
              <a:ln w="22225">
                <a:solidFill>
                  <a:srgbClr val="92D050"/>
                </a:solidFill>
                <a:prstDash val="solid"/>
              </a:ln>
              <a:solidFill>
                <a:srgbClr val="92D050"/>
              </a:solidFill>
            </a:endParaRPr>
          </a:p>
        </p:txBody>
      </p:sp>
      <p:sp>
        <p:nvSpPr>
          <p:cNvPr id="16" name="Slide Number Placeholder 15">
            <a:extLst>
              <a:ext uri="{FF2B5EF4-FFF2-40B4-BE49-F238E27FC236}">
                <a16:creationId xmlns:a16="http://schemas.microsoft.com/office/drawing/2014/main" id="{05CE6F3E-51D3-F1FD-512F-E58324672944}"/>
              </a:ext>
            </a:extLst>
          </p:cNvPr>
          <p:cNvSpPr>
            <a:spLocks noGrp="1"/>
          </p:cNvSpPr>
          <p:nvPr>
            <p:ph type="sldNum" sz="quarter" idx="14"/>
          </p:nvPr>
        </p:nvSpPr>
        <p:spPr/>
        <p:txBody>
          <a:bodyPr/>
          <a:lstStyle/>
          <a:p>
            <a:fld id="{97E7A93B-03D1-40CF-B4D6-CA919F2B8BA7}" type="slidenum">
              <a:rPr lang="en-US" smtClean="0"/>
              <a:pPr/>
              <a:t>40</a:t>
            </a:fld>
            <a:endParaRPr lang="en-US" dirty="0"/>
          </a:p>
        </p:txBody>
      </p:sp>
      <p:sp>
        <p:nvSpPr>
          <p:cNvPr id="4" name="Rectangle 3">
            <a:extLst>
              <a:ext uri="{FF2B5EF4-FFF2-40B4-BE49-F238E27FC236}">
                <a16:creationId xmlns:a16="http://schemas.microsoft.com/office/drawing/2014/main" id="{6C789470-CF60-0116-C738-883EB28E75A5}"/>
              </a:ext>
            </a:extLst>
          </p:cNvPr>
          <p:cNvSpPr/>
          <p:nvPr/>
        </p:nvSpPr>
        <p:spPr>
          <a:xfrm>
            <a:off x="1942950" y="4903469"/>
            <a:ext cx="184731" cy="769441"/>
          </a:xfrm>
          <a:prstGeom prst="rect">
            <a:avLst/>
          </a:prstGeom>
          <a:solidFill>
            <a:schemeClr val="bg1"/>
          </a:solidFill>
          <a:ln>
            <a:noFill/>
          </a:ln>
        </p:spPr>
        <p:txBody>
          <a:bodyPr wrap="none" lIns="91440" tIns="45720" rIns="91440" bIns="45720">
            <a:spAutoFit/>
          </a:bodyPr>
          <a:lstStyle/>
          <a:p>
            <a:endParaRPr lang="en-US" sz="4400" b="1" dirty="0">
              <a:ln w="22225">
                <a:solidFill>
                  <a:schemeClr val="accent2"/>
                </a:solidFill>
                <a:prstDash val="solid"/>
              </a:ln>
              <a:solidFill>
                <a:schemeClr val="accent2">
                  <a:lumMod val="40000"/>
                  <a:lumOff val="60000"/>
                </a:schemeClr>
              </a:solidFill>
            </a:endParaRPr>
          </a:p>
        </p:txBody>
      </p:sp>
      <p:pic>
        <p:nvPicPr>
          <p:cNvPr id="11" name="Picture 10">
            <a:extLst>
              <a:ext uri="{FF2B5EF4-FFF2-40B4-BE49-F238E27FC236}">
                <a16:creationId xmlns:a16="http://schemas.microsoft.com/office/drawing/2014/main" id="{CBE45860-086D-3B54-2EBB-A94E31830CB8}"/>
              </a:ext>
            </a:extLst>
          </p:cNvPr>
          <p:cNvPicPr>
            <a:picLocks noChangeAspect="1"/>
          </p:cNvPicPr>
          <p:nvPr/>
        </p:nvPicPr>
        <p:blipFill>
          <a:blip r:embed="rId3"/>
          <a:stretch>
            <a:fillRect/>
          </a:stretch>
        </p:blipFill>
        <p:spPr>
          <a:xfrm>
            <a:off x="3864226" y="1495168"/>
            <a:ext cx="7217012" cy="51799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 Placeholder 13">
            <a:extLst>
              <a:ext uri="{FF2B5EF4-FFF2-40B4-BE49-F238E27FC236}">
                <a16:creationId xmlns:a16="http://schemas.microsoft.com/office/drawing/2014/main" id="{67B7330C-84AF-21B6-D900-9BD7A02AE4C8}"/>
              </a:ext>
            </a:extLst>
          </p:cNvPr>
          <p:cNvSpPr txBox="1">
            <a:spLocks/>
          </p:cNvSpPr>
          <p:nvPr/>
        </p:nvSpPr>
        <p:spPr>
          <a:xfrm>
            <a:off x="3735324" y="182880"/>
            <a:ext cx="4721352" cy="356616"/>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Understand where you are You Are Working</a:t>
            </a:r>
          </a:p>
        </p:txBody>
      </p:sp>
      <p:sp>
        <p:nvSpPr>
          <p:cNvPr id="3" name="Rectangle 2">
            <a:extLst>
              <a:ext uri="{FF2B5EF4-FFF2-40B4-BE49-F238E27FC236}">
                <a16:creationId xmlns:a16="http://schemas.microsoft.com/office/drawing/2014/main" id="{6D5C052A-9A0D-5D60-487E-617CAD58E560}"/>
              </a:ext>
            </a:extLst>
          </p:cNvPr>
          <p:cNvSpPr/>
          <p:nvPr/>
        </p:nvSpPr>
        <p:spPr>
          <a:xfrm>
            <a:off x="406046" y="3357453"/>
            <a:ext cx="10483514" cy="2005380"/>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Critical </a:t>
            </a:r>
          </a:p>
          <a:p>
            <a:r>
              <a:rPr lang="en-US" sz="4000" b="1" dirty="0">
                <a:solidFill>
                  <a:schemeClr val="tx1"/>
                </a:solidFill>
              </a:rPr>
              <a:t>Elements</a:t>
            </a:r>
          </a:p>
        </p:txBody>
      </p:sp>
      <p:sp>
        <p:nvSpPr>
          <p:cNvPr id="5" name="Rectangle 4">
            <a:extLst>
              <a:ext uri="{FF2B5EF4-FFF2-40B4-BE49-F238E27FC236}">
                <a16:creationId xmlns:a16="http://schemas.microsoft.com/office/drawing/2014/main" id="{8DAB51BA-630A-418B-590F-D840C138FEBE}"/>
              </a:ext>
            </a:extLst>
          </p:cNvPr>
          <p:cNvSpPr/>
          <p:nvPr/>
        </p:nvSpPr>
        <p:spPr>
          <a:xfrm>
            <a:off x="406046" y="1921044"/>
            <a:ext cx="10483515" cy="1387641"/>
          </a:xfrm>
          <a:prstGeom prst="rect">
            <a:avLst/>
          </a:prstGeom>
          <a:noFill/>
          <a:ln w="508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Performance</a:t>
            </a:r>
          </a:p>
        </p:txBody>
      </p:sp>
      <p:pic>
        <p:nvPicPr>
          <p:cNvPr id="14" name="Picture 13">
            <a:extLst>
              <a:ext uri="{FF2B5EF4-FFF2-40B4-BE49-F238E27FC236}">
                <a16:creationId xmlns:a16="http://schemas.microsoft.com/office/drawing/2014/main" id="{16AF5245-BAA4-4CFC-F578-54945B3AEC4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978400" y="2065793"/>
            <a:ext cx="586679" cy="1098142"/>
          </a:xfrm>
          <a:prstGeom prst="rect">
            <a:avLst/>
          </a:prstGeom>
        </p:spPr>
      </p:pic>
    </p:spTree>
    <p:extLst>
      <p:ext uri="{BB962C8B-B14F-4D97-AF65-F5344CB8AC3E}">
        <p14:creationId xmlns:p14="http://schemas.microsoft.com/office/powerpoint/2010/main" val="2597678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9B32-B0F2-B1E8-8AA9-4985F330C94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BCB3530-00A4-7B83-B772-C15E80CD91B6}"/>
              </a:ext>
            </a:extLst>
          </p:cNvPr>
          <p:cNvSpPr/>
          <p:nvPr/>
        </p:nvSpPr>
        <p:spPr>
          <a:xfrm>
            <a:off x="2682" y="677601"/>
            <a:ext cx="6554871" cy="769441"/>
          </a:xfrm>
          <a:prstGeom prst="rect">
            <a:avLst/>
          </a:prstGeom>
          <a:solidFill>
            <a:schemeClr val="bg1"/>
          </a:solidFill>
          <a:ln>
            <a:noFill/>
          </a:ln>
        </p:spPr>
        <p:txBody>
          <a:bodyPr wrap="none" lIns="91440" tIns="45720" rIns="91440" bIns="45720">
            <a:spAutoFit/>
          </a:bodyPr>
          <a:lstStyle/>
          <a:p>
            <a:r>
              <a:rPr lang="en-US" sz="4400" b="1" noProof="1">
                <a:ln w="22225">
                  <a:solidFill>
                    <a:srgbClr val="92D050"/>
                  </a:solidFill>
                  <a:prstDash val="solid"/>
                </a:ln>
                <a:solidFill>
                  <a:srgbClr val="92D050"/>
                </a:solidFill>
                <a:latin typeface="Avenir Next LT Pro Demi" panose="020B0504020202020204" pitchFamily="34" charset="77"/>
              </a:rPr>
              <a:t>Current Life Experiences</a:t>
            </a:r>
            <a:endParaRPr lang="en-US" sz="4400" b="1" dirty="0">
              <a:ln w="22225">
                <a:solidFill>
                  <a:srgbClr val="92D050"/>
                </a:solidFill>
                <a:prstDash val="solid"/>
              </a:ln>
              <a:solidFill>
                <a:srgbClr val="92D050"/>
              </a:solidFill>
            </a:endParaRPr>
          </a:p>
        </p:txBody>
      </p:sp>
      <p:sp>
        <p:nvSpPr>
          <p:cNvPr id="16" name="Slide Number Placeholder 15">
            <a:extLst>
              <a:ext uri="{FF2B5EF4-FFF2-40B4-BE49-F238E27FC236}">
                <a16:creationId xmlns:a16="http://schemas.microsoft.com/office/drawing/2014/main" id="{05CE6F3E-51D3-F1FD-512F-E58324672944}"/>
              </a:ext>
            </a:extLst>
          </p:cNvPr>
          <p:cNvSpPr>
            <a:spLocks noGrp="1"/>
          </p:cNvSpPr>
          <p:nvPr>
            <p:ph type="sldNum" sz="quarter" idx="14"/>
          </p:nvPr>
        </p:nvSpPr>
        <p:spPr/>
        <p:txBody>
          <a:bodyPr/>
          <a:lstStyle/>
          <a:p>
            <a:fld id="{97E7A93B-03D1-40CF-B4D6-CA919F2B8BA7}" type="slidenum">
              <a:rPr lang="en-US" smtClean="0"/>
              <a:pPr/>
              <a:t>41</a:t>
            </a:fld>
            <a:endParaRPr lang="en-US" dirty="0"/>
          </a:p>
        </p:txBody>
      </p:sp>
      <p:sp>
        <p:nvSpPr>
          <p:cNvPr id="4" name="Rectangle 3">
            <a:extLst>
              <a:ext uri="{FF2B5EF4-FFF2-40B4-BE49-F238E27FC236}">
                <a16:creationId xmlns:a16="http://schemas.microsoft.com/office/drawing/2014/main" id="{6C789470-CF60-0116-C738-883EB28E75A5}"/>
              </a:ext>
            </a:extLst>
          </p:cNvPr>
          <p:cNvSpPr/>
          <p:nvPr/>
        </p:nvSpPr>
        <p:spPr>
          <a:xfrm>
            <a:off x="1942950" y="4903469"/>
            <a:ext cx="184731" cy="769441"/>
          </a:xfrm>
          <a:prstGeom prst="rect">
            <a:avLst/>
          </a:prstGeom>
          <a:solidFill>
            <a:schemeClr val="bg1"/>
          </a:solidFill>
          <a:ln>
            <a:noFill/>
          </a:ln>
        </p:spPr>
        <p:txBody>
          <a:bodyPr wrap="none" lIns="91440" tIns="45720" rIns="91440" bIns="45720">
            <a:spAutoFit/>
          </a:bodyPr>
          <a:lstStyle/>
          <a:p>
            <a:endParaRPr lang="en-US" sz="4400" b="1" dirty="0">
              <a:ln w="22225">
                <a:solidFill>
                  <a:schemeClr val="accent2"/>
                </a:solidFill>
                <a:prstDash val="solid"/>
              </a:ln>
              <a:solidFill>
                <a:schemeClr val="accent2">
                  <a:lumMod val="40000"/>
                  <a:lumOff val="60000"/>
                </a:schemeClr>
              </a:solidFill>
            </a:endParaRPr>
          </a:p>
        </p:txBody>
      </p:sp>
      <p:pic>
        <p:nvPicPr>
          <p:cNvPr id="11" name="Picture 10">
            <a:extLst>
              <a:ext uri="{FF2B5EF4-FFF2-40B4-BE49-F238E27FC236}">
                <a16:creationId xmlns:a16="http://schemas.microsoft.com/office/drawing/2014/main" id="{CBE45860-086D-3B54-2EBB-A94E31830CB8}"/>
              </a:ext>
            </a:extLst>
          </p:cNvPr>
          <p:cNvPicPr>
            <a:picLocks noChangeAspect="1"/>
          </p:cNvPicPr>
          <p:nvPr/>
        </p:nvPicPr>
        <p:blipFill>
          <a:blip r:embed="rId3"/>
          <a:stretch>
            <a:fillRect/>
          </a:stretch>
        </p:blipFill>
        <p:spPr>
          <a:xfrm>
            <a:off x="3864226" y="1495168"/>
            <a:ext cx="7217012" cy="51799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 Placeholder 13">
            <a:extLst>
              <a:ext uri="{FF2B5EF4-FFF2-40B4-BE49-F238E27FC236}">
                <a16:creationId xmlns:a16="http://schemas.microsoft.com/office/drawing/2014/main" id="{67B7330C-84AF-21B6-D900-9BD7A02AE4C8}"/>
              </a:ext>
            </a:extLst>
          </p:cNvPr>
          <p:cNvSpPr txBox="1">
            <a:spLocks/>
          </p:cNvSpPr>
          <p:nvPr/>
        </p:nvSpPr>
        <p:spPr>
          <a:xfrm>
            <a:off x="3735324" y="182880"/>
            <a:ext cx="4721352" cy="356616"/>
          </a:xfrm>
          <a:prstGeom prst="rect">
            <a:avLst/>
          </a:prstGeom>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cap="all" spc="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Understand where you are You Are Working</a:t>
            </a:r>
          </a:p>
        </p:txBody>
      </p:sp>
      <p:sp>
        <p:nvSpPr>
          <p:cNvPr id="3" name="Rectangle 2">
            <a:extLst>
              <a:ext uri="{FF2B5EF4-FFF2-40B4-BE49-F238E27FC236}">
                <a16:creationId xmlns:a16="http://schemas.microsoft.com/office/drawing/2014/main" id="{6D5C052A-9A0D-5D60-487E-617CAD58E560}"/>
              </a:ext>
            </a:extLst>
          </p:cNvPr>
          <p:cNvSpPr/>
          <p:nvPr/>
        </p:nvSpPr>
        <p:spPr>
          <a:xfrm>
            <a:off x="406046" y="3357453"/>
            <a:ext cx="10483514" cy="2005380"/>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Critical </a:t>
            </a:r>
          </a:p>
          <a:p>
            <a:r>
              <a:rPr lang="en-US" sz="4000" b="1" dirty="0">
                <a:solidFill>
                  <a:schemeClr val="tx1"/>
                </a:solidFill>
              </a:rPr>
              <a:t>Elements</a:t>
            </a:r>
          </a:p>
        </p:txBody>
      </p:sp>
      <p:sp>
        <p:nvSpPr>
          <p:cNvPr id="5" name="Rectangle 4">
            <a:extLst>
              <a:ext uri="{FF2B5EF4-FFF2-40B4-BE49-F238E27FC236}">
                <a16:creationId xmlns:a16="http://schemas.microsoft.com/office/drawing/2014/main" id="{8DAB51BA-630A-418B-590F-D840C138FEBE}"/>
              </a:ext>
            </a:extLst>
          </p:cNvPr>
          <p:cNvSpPr/>
          <p:nvPr/>
        </p:nvSpPr>
        <p:spPr>
          <a:xfrm>
            <a:off x="406046" y="1921044"/>
            <a:ext cx="10483515" cy="1387641"/>
          </a:xfrm>
          <a:prstGeom prst="rect">
            <a:avLst/>
          </a:prstGeom>
          <a:noFill/>
          <a:ln w="508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Performance</a:t>
            </a:r>
          </a:p>
        </p:txBody>
      </p:sp>
      <p:pic>
        <p:nvPicPr>
          <p:cNvPr id="9" name="Picture 8">
            <a:extLst>
              <a:ext uri="{FF2B5EF4-FFF2-40B4-BE49-F238E27FC236}">
                <a16:creationId xmlns:a16="http://schemas.microsoft.com/office/drawing/2014/main" id="{DCB9302B-B573-6E87-9AE5-605A5A234616}"/>
              </a:ext>
            </a:extLst>
          </p:cNvPr>
          <p:cNvPicPr>
            <a:picLocks noChangeAspect="1"/>
          </p:cNvPicPr>
          <p:nvPr/>
        </p:nvPicPr>
        <p:blipFill>
          <a:blip r:embed="rId4"/>
          <a:stretch>
            <a:fillRect/>
          </a:stretch>
        </p:blipFill>
        <p:spPr>
          <a:xfrm>
            <a:off x="3112937" y="4481627"/>
            <a:ext cx="622387" cy="806563"/>
          </a:xfrm>
          <a:prstGeom prst="rect">
            <a:avLst/>
          </a:prstGeom>
        </p:spPr>
      </p:pic>
    </p:spTree>
    <p:extLst>
      <p:ext uri="{BB962C8B-B14F-4D97-AF65-F5344CB8AC3E}">
        <p14:creationId xmlns:p14="http://schemas.microsoft.com/office/powerpoint/2010/main" val="2640973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490DC-CA5C-A26E-37A3-F4F6042AB8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E39EBE-8BA3-60A8-4422-A7145D644679}"/>
              </a:ext>
            </a:extLst>
          </p:cNvPr>
          <p:cNvSpPr>
            <a:spLocks noGrp="1"/>
          </p:cNvSpPr>
          <p:nvPr>
            <p:ph idx="1"/>
          </p:nvPr>
        </p:nvSpPr>
        <p:spPr>
          <a:xfrm>
            <a:off x="582706" y="284182"/>
            <a:ext cx="11460480" cy="4681537"/>
          </a:xfrm>
        </p:spPr>
        <p:txBody>
          <a:bodyPr/>
          <a:lstStyle/>
          <a:p>
            <a:pPr marL="0" indent="0">
              <a:buNone/>
            </a:pPr>
            <a:r>
              <a:rPr lang="en-US" sz="2400" dirty="0">
                <a:solidFill>
                  <a:srgbClr val="F47A20"/>
                </a:solidFill>
              </a:rPr>
              <a:t>Who is Thea Soehren</a:t>
            </a:r>
          </a:p>
        </p:txBody>
      </p:sp>
      <p:sp>
        <p:nvSpPr>
          <p:cNvPr id="10" name="TextBox 9">
            <a:extLst>
              <a:ext uri="{FF2B5EF4-FFF2-40B4-BE49-F238E27FC236}">
                <a16:creationId xmlns:a16="http://schemas.microsoft.com/office/drawing/2014/main" id="{4204006A-6245-47BF-B1C3-73AB4DD36E8D}"/>
              </a:ext>
            </a:extLst>
          </p:cNvPr>
          <p:cNvSpPr txBox="1"/>
          <p:nvPr/>
        </p:nvSpPr>
        <p:spPr>
          <a:xfrm>
            <a:off x="305860" y="334197"/>
            <a:ext cx="11886140" cy="5355312"/>
          </a:xfrm>
          <a:prstGeom prst="rect">
            <a:avLst/>
          </a:prstGeom>
          <a:noFill/>
        </p:spPr>
        <p:txBody>
          <a:bodyPr wrap="square">
            <a:spAutoFit/>
          </a:bodyPr>
          <a:lstStyle/>
          <a:p>
            <a:endParaRPr lang="en-US" dirty="0"/>
          </a:p>
          <a:p>
            <a:endParaRPr lang="en-US" dirty="0"/>
          </a:p>
          <a:p>
            <a:r>
              <a:rPr lang="en-US" sz="3200" b="1" dirty="0"/>
              <a:t>Thea Soehren </a:t>
            </a:r>
          </a:p>
          <a:p>
            <a:endParaRPr lang="en-US" sz="1600" b="1" u="sng" dirty="0">
              <a:solidFill>
                <a:srgbClr val="196AD4"/>
              </a:solidFill>
            </a:endParaRPr>
          </a:p>
          <a:p>
            <a:r>
              <a:rPr lang="en-US" sz="2400" b="1" dirty="0"/>
              <a:t>President of the IIBA Tampa Bay, Florida Chapter</a:t>
            </a:r>
          </a:p>
          <a:p>
            <a:r>
              <a:rPr lang="en-US" sz="2400" b="1" dirty="0"/>
              <a:t>And</a:t>
            </a:r>
          </a:p>
          <a:p>
            <a:r>
              <a:rPr lang="en-US" sz="2400" b="1" dirty="0"/>
              <a:t>VP of Career and Professional Development</a:t>
            </a:r>
          </a:p>
          <a:p>
            <a:endParaRPr lang="en-US" sz="2400" b="1" dirty="0"/>
          </a:p>
          <a:p>
            <a:endParaRPr lang="en-US" sz="2400" b="1" dirty="0"/>
          </a:p>
          <a:p>
            <a:r>
              <a:rPr lang="en-US" sz="2400" b="1" dirty="0"/>
              <a:t>Founder of the BA Force Multiplier movement</a:t>
            </a:r>
          </a:p>
          <a:p>
            <a:endParaRPr lang="en-US" sz="2400" b="1" dirty="0"/>
          </a:p>
          <a:p>
            <a:r>
              <a:rPr lang="en-US" sz="2400" b="1" dirty="0"/>
              <a:t>Author of the Business Analysis Body of Knowledge v3</a:t>
            </a:r>
          </a:p>
          <a:p>
            <a:r>
              <a:rPr lang="en-US" sz="2400" b="1" dirty="0"/>
              <a:t>       Business Analysis Bridging the Gap Between Industries</a:t>
            </a:r>
          </a:p>
          <a:p>
            <a:r>
              <a:rPr lang="en-US" sz="2400" b="1" dirty="0"/>
              <a:t>President of the Tampa Bay, Florida Chapter of the IIBA</a:t>
            </a:r>
          </a:p>
          <a:p>
            <a:endParaRPr lang="en-US" dirty="0"/>
          </a:p>
        </p:txBody>
      </p:sp>
      <p:sp>
        <p:nvSpPr>
          <p:cNvPr id="18" name="TextBox 17">
            <a:extLst>
              <a:ext uri="{FF2B5EF4-FFF2-40B4-BE49-F238E27FC236}">
                <a16:creationId xmlns:a16="http://schemas.microsoft.com/office/drawing/2014/main" id="{27351436-3BD4-2F57-982C-EAE041E60928}"/>
              </a:ext>
            </a:extLst>
          </p:cNvPr>
          <p:cNvSpPr txBox="1"/>
          <p:nvPr/>
        </p:nvSpPr>
        <p:spPr>
          <a:xfrm>
            <a:off x="556300" y="5533185"/>
            <a:ext cx="5756646" cy="923330"/>
          </a:xfrm>
          <a:prstGeom prst="rect">
            <a:avLst/>
          </a:prstGeom>
          <a:noFill/>
        </p:spPr>
        <p:txBody>
          <a:bodyPr wrap="square" rtlCol="0">
            <a:spAutoFit/>
          </a:bodyPr>
          <a:lstStyle/>
          <a:p>
            <a:r>
              <a:rPr lang="en-US" dirty="0">
                <a:latin typeface="Arial Black" panose="020B0A04020102020204" pitchFamily="34" charset="0"/>
              </a:rPr>
              <a:t>Contact Thea through LinkedIn – </a:t>
            </a:r>
          </a:p>
          <a:p>
            <a:r>
              <a:rPr lang="en-US" u="sng" dirty="0">
                <a:solidFill>
                  <a:srgbClr val="196AD4"/>
                </a:solidFill>
              </a:rPr>
              <a:t>https://www.linkedin.com/in/TheaSoehren/</a:t>
            </a:r>
          </a:p>
          <a:p>
            <a:endParaRPr lang="en-US" dirty="0">
              <a:latin typeface="Arial Black" panose="020B0A04020102020204" pitchFamily="34" charset="0"/>
            </a:endParaRPr>
          </a:p>
        </p:txBody>
      </p:sp>
      <p:pic>
        <p:nvPicPr>
          <p:cNvPr id="12" name="Picture 11" descr="A person in a brown jacket&#10;&#10;Description automatically generated">
            <a:extLst>
              <a:ext uri="{FF2B5EF4-FFF2-40B4-BE49-F238E27FC236}">
                <a16:creationId xmlns:a16="http://schemas.microsoft.com/office/drawing/2014/main" id="{92D49F75-0C18-BB99-0CF2-F915D9521F8C}"/>
              </a:ext>
            </a:extLst>
          </p:cNvPr>
          <p:cNvPicPr>
            <a:picLocks noChangeAspect="1"/>
          </p:cNvPicPr>
          <p:nvPr/>
        </p:nvPicPr>
        <p:blipFill>
          <a:blip r:embed="rId2"/>
          <a:stretch>
            <a:fillRect/>
          </a:stretch>
        </p:blipFill>
        <p:spPr>
          <a:xfrm>
            <a:off x="8792629" y="965291"/>
            <a:ext cx="3040544" cy="3040544"/>
          </a:xfrm>
          <a:prstGeom prst="rect">
            <a:avLst/>
          </a:prstGeom>
        </p:spPr>
      </p:pic>
      <p:pic>
        <p:nvPicPr>
          <p:cNvPr id="8" name="Picture 7" descr="A logo with a person standing in front of a map&#10;&#10;Description automatically generated">
            <a:extLst>
              <a:ext uri="{FF2B5EF4-FFF2-40B4-BE49-F238E27FC236}">
                <a16:creationId xmlns:a16="http://schemas.microsoft.com/office/drawing/2014/main" id="{7CC59065-76AA-2D52-0492-9461BAECB14E}"/>
              </a:ext>
            </a:extLst>
          </p:cNvPr>
          <p:cNvPicPr>
            <a:picLocks noChangeAspect="1"/>
          </p:cNvPicPr>
          <p:nvPr/>
        </p:nvPicPr>
        <p:blipFill>
          <a:blip r:embed="rId3"/>
          <a:stretch>
            <a:fillRect/>
          </a:stretch>
        </p:blipFill>
        <p:spPr>
          <a:xfrm>
            <a:off x="7394360" y="3011853"/>
            <a:ext cx="1188256" cy="1246348"/>
          </a:xfrm>
          <a:prstGeom prst="rect">
            <a:avLst/>
          </a:prstGeom>
        </p:spPr>
      </p:pic>
    </p:spTree>
    <p:extLst>
      <p:ext uri="{BB962C8B-B14F-4D97-AF65-F5344CB8AC3E}">
        <p14:creationId xmlns:p14="http://schemas.microsoft.com/office/powerpoint/2010/main" val="38467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5</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a:xfrm>
            <a:off x="585216" y="182880"/>
            <a:ext cx="10707624" cy="356616"/>
          </a:xfrm>
        </p:spPr>
        <p:txBody>
          <a:bodyPr>
            <a:normAutofit/>
          </a:bodyPr>
          <a:lstStyle/>
          <a:p>
            <a:pPr fontAlgn="base"/>
            <a:r>
              <a:rPr lang="en-US" sz="1200" dirty="0">
                <a:solidFill>
                  <a:schemeClr val="accent2">
                    <a:lumMod val="50000"/>
                  </a:schemeClr>
                </a:solidFill>
                <a:latin typeface="Arial" panose="020B0604020202020204" pitchFamily="34" charset="0"/>
              </a:rPr>
              <a:t>Accountability, Clarity and Peace</a:t>
            </a:r>
            <a:endParaRPr lang="en-US" dirty="0"/>
          </a:p>
        </p:txBody>
      </p:sp>
      <p:sp>
        <p:nvSpPr>
          <p:cNvPr id="2" name="TextBox 1">
            <a:extLst>
              <a:ext uri="{FF2B5EF4-FFF2-40B4-BE49-F238E27FC236}">
                <a16:creationId xmlns:a16="http://schemas.microsoft.com/office/drawing/2014/main" id="{DCC96EDF-D1DA-77D7-79E4-1301D23D2218}"/>
              </a:ext>
            </a:extLst>
          </p:cNvPr>
          <p:cNvSpPr txBox="1"/>
          <p:nvPr/>
        </p:nvSpPr>
        <p:spPr>
          <a:xfrm>
            <a:off x="585216" y="1005840"/>
            <a:ext cx="11018520" cy="5139869"/>
          </a:xfrm>
          <a:prstGeom prst="rect">
            <a:avLst/>
          </a:prstGeom>
          <a:noFill/>
        </p:spPr>
        <p:txBody>
          <a:bodyPr wrap="square" rtlCol="0">
            <a:spAutoFit/>
          </a:bodyPr>
          <a:lstStyle/>
          <a:p>
            <a:r>
              <a:rPr lang="en-US" sz="8000" b="1" dirty="0"/>
              <a:t>Accountability</a:t>
            </a:r>
          </a:p>
          <a:p>
            <a:pPr algn="ctr"/>
            <a:r>
              <a:rPr lang="en-US" sz="8000" b="1" dirty="0"/>
              <a:t>Clarity</a:t>
            </a:r>
          </a:p>
          <a:p>
            <a:pPr algn="r"/>
            <a:r>
              <a:rPr lang="en-US" sz="8000" b="1" dirty="0"/>
              <a:t>Peace</a:t>
            </a:r>
          </a:p>
          <a:p>
            <a:pPr algn="r"/>
            <a:endParaRPr lang="en-US" sz="4400" dirty="0"/>
          </a:p>
          <a:p>
            <a:pPr algn="r"/>
            <a:r>
              <a:rPr lang="en-US" sz="4400" dirty="0"/>
              <a:t>…that’s a </a:t>
            </a:r>
            <a:r>
              <a:rPr lang="en-US" sz="4400" i="1" dirty="0"/>
              <a:t>tall</a:t>
            </a:r>
            <a:r>
              <a:rPr lang="en-US" sz="4400" dirty="0"/>
              <a:t> order.</a:t>
            </a:r>
          </a:p>
        </p:txBody>
      </p:sp>
    </p:spTree>
    <p:extLst>
      <p:ext uri="{BB962C8B-B14F-4D97-AF65-F5344CB8AC3E}">
        <p14:creationId xmlns:p14="http://schemas.microsoft.com/office/powerpoint/2010/main" val="277665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6</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a:xfrm>
            <a:off x="585216" y="182880"/>
            <a:ext cx="10707624" cy="356616"/>
          </a:xfrm>
        </p:spPr>
        <p:txBody>
          <a:bodyPr>
            <a:normAutofit/>
          </a:bodyPr>
          <a:lstStyle/>
          <a:p>
            <a:pPr fontAlgn="base"/>
            <a:r>
              <a:rPr lang="en-US" sz="1200" dirty="0">
                <a:solidFill>
                  <a:schemeClr val="accent2">
                    <a:lumMod val="50000"/>
                  </a:schemeClr>
                </a:solidFill>
                <a:latin typeface="Arial" panose="020B0604020202020204" pitchFamily="34" charset="0"/>
              </a:rPr>
              <a:t>Bad meetings</a:t>
            </a:r>
            <a:endParaRPr lang="en-US" dirty="0"/>
          </a:p>
        </p:txBody>
      </p:sp>
      <p:sp>
        <p:nvSpPr>
          <p:cNvPr id="2" name="TextBox 1">
            <a:extLst>
              <a:ext uri="{FF2B5EF4-FFF2-40B4-BE49-F238E27FC236}">
                <a16:creationId xmlns:a16="http://schemas.microsoft.com/office/drawing/2014/main" id="{DCC96EDF-D1DA-77D7-79E4-1301D23D2218}"/>
              </a:ext>
            </a:extLst>
          </p:cNvPr>
          <p:cNvSpPr txBox="1"/>
          <p:nvPr/>
        </p:nvSpPr>
        <p:spPr>
          <a:xfrm>
            <a:off x="585216" y="1005840"/>
            <a:ext cx="11018520" cy="4154984"/>
          </a:xfrm>
          <a:prstGeom prst="rect">
            <a:avLst/>
          </a:prstGeom>
          <a:noFill/>
        </p:spPr>
        <p:txBody>
          <a:bodyPr wrap="square" rtlCol="0">
            <a:spAutoFit/>
          </a:bodyPr>
          <a:lstStyle/>
          <a:p>
            <a:pPr algn="r"/>
            <a:endParaRPr lang="en-US" sz="4400" dirty="0"/>
          </a:p>
          <a:p>
            <a:r>
              <a:rPr lang="en-US" sz="4400" dirty="0"/>
              <a:t>Do you have this at work?</a:t>
            </a:r>
          </a:p>
          <a:p>
            <a:pPr algn="r"/>
            <a:endParaRPr lang="en-US" sz="4400" dirty="0"/>
          </a:p>
          <a:p>
            <a:pPr algn="ctr"/>
            <a:r>
              <a:rPr lang="en-US" sz="4400" dirty="0">
                <a:latin typeface="Aptos Black" panose="020B0004020202020204" pitchFamily="34" charset="0"/>
              </a:rPr>
              <a:t>Let’s talk about running a meeting.</a:t>
            </a:r>
          </a:p>
          <a:p>
            <a:pPr algn="r"/>
            <a:endParaRPr lang="en-US" sz="4400" dirty="0"/>
          </a:p>
          <a:p>
            <a:pPr algn="r"/>
            <a:r>
              <a:rPr lang="en-US" sz="4400" dirty="0"/>
              <a:t>How many times…..</a:t>
            </a:r>
          </a:p>
        </p:txBody>
      </p:sp>
    </p:spTree>
    <p:extLst>
      <p:ext uri="{BB962C8B-B14F-4D97-AF65-F5344CB8AC3E}">
        <p14:creationId xmlns:p14="http://schemas.microsoft.com/office/powerpoint/2010/main" val="3549094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7</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a:xfrm>
            <a:off x="585216" y="182880"/>
            <a:ext cx="10707624" cy="356616"/>
          </a:xfrm>
        </p:spPr>
        <p:txBody>
          <a:bodyPr>
            <a:normAutofit/>
          </a:bodyPr>
          <a:lstStyle/>
          <a:p>
            <a:pPr fontAlgn="base"/>
            <a:r>
              <a:rPr lang="en-US" sz="1200" dirty="0">
                <a:solidFill>
                  <a:schemeClr val="accent2">
                    <a:lumMod val="50000"/>
                  </a:schemeClr>
                </a:solidFill>
                <a:latin typeface="Arial" panose="020B0604020202020204" pitchFamily="34" charset="0"/>
              </a:rPr>
              <a:t>Bad meetings</a:t>
            </a:r>
            <a:endParaRPr lang="en-US" dirty="0"/>
          </a:p>
        </p:txBody>
      </p:sp>
      <p:pic>
        <p:nvPicPr>
          <p:cNvPr id="4" name="Picture 3" descr="A signpost with many directions&#10;&#10;Description automatically generated">
            <a:extLst>
              <a:ext uri="{FF2B5EF4-FFF2-40B4-BE49-F238E27FC236}">
                <a16:creationId xmlns:a16="http://schemas.microsoft.com/office/drawing/2014/main" id="{2FC21304-4D51-8444-9DE6-DAADDFD302B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51313" y="729343"/>
            <a:ext cx="7119257" cy="5695406"/>
          </a:xfrm>
          <a:prstGeom prst="rect">
            <a:avLst/>
          </a:prstGeom>
        </p:spPr>
      </p:pic>
    </p:spTree>
    <p:extLst>
      <p:ext uri="{BB962C8B-B14F-4D97-AF65-F5344CB8AC3E}">
        <p14:creationId xmlns:p14="http://schemas.microsoft.com/office/powerpoint/2010/main" val="263798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9778C-3C09-6F6A-2F67-77372812AA61}"/>
              </a:ext>
            </a:extLst>
          </p:cNvPr>
          <p:cNvSpPr>
            <a:spLocks noGrp="1"/>
          </p:cNvSpPr>
          <p:nvPr>
            <p:ph type="sldNum" sz="quarter" idx="14"/>
          </p:nvPr>
        </p:nvSpPr>
        <p:spPr/>
        <p:txBody>
          <a:bodyPr/>
          <a:lstStyle/>
          <a:p>
            <a:fld id="{97E7A93B-03D1-40CF-B4D6-CA919F2B8BA7}" type="slidenum">
              <a:rPr lang="en-US" smtClean="0"/>
              <a:pPr/>
              <a:t>8</a:t>
            </a:fld>
            <a:endParaRPr lang="en-US" dirty="0"/>
          </a:p>
        </p:txBody>
      </p:sp>
      <p:sp>
        <p:nvSpPr>
          <p:cNvPr id="12" name="Text Placeholder 11">
            <a:extLst>
              <a:ext uri="{FF2B5EF4-FFF2-40B4-BE49-F238E27FC236}">
                <a16:creationId xmlns:a16="http://schemas.microsoft.com/office/drawing/2014/main" id="{DD5C7022-288B-0A4E-2259-8DF1F0A7BD21}"/>
              </a:ext>
            </a:extLst>
          </p:cNvPr>
          <p:cNvSpPr>
            <a:spLocks noGrp="1"/>
          </p:cNvSpPr>
          <p:nvPr>
            <p:ph type="body" sz="quarter" idx="20"/>
          </p:nvPr>
        </p:nvSpPr>
        <p:spPr>
          <a:xfrm>
            <a:off x="585216" y="182880"/>
            <a:ext cx="10707624" cy="356616"/>
          </a:xfrm>
        </p:spPr>
        <p:txBody>
          <a:bodyPr>
            <a:normAutofit/>
          </a:bodyPr>
          <a:lstStyle/>
          <a:p>
            <a:pPr fontAlgn="base"/>
            <a:r>
              <a:rPr lang="en-US" sz="1200" dirty="0">
                <a:solidFill>
                  <a:schemeClr val="accent2">
                    <a:lumMod val="50000"/>
                  </a:schemeClr>
                </a:solidFill>
                <a:latin typeface="Arial" panose="020B0604020202020204" pitchFamily="34" charset="0"/>
              </a:rPr>
              <a:t>Bad meetings</a:t>
            </a:r>
            <a:endParaRPr lang="en-US" dirty="0"/>
          </a:p>
        </p:txBody>
      </p:sp>
      <p:pic>
        <p:nvPicPr>
          <p:cNvPr id="4" name="Picture 3" descr="A signpost with many directions&#10;&#10;Description automatically generated">
            <a:extLst>
              <a:ext uri="{FF2B5EF4-FFF2-40B4-BE49-F238E27FC236}">
                <a16:creationId xmlns:a16="http://schemas.microsoft.com/office/drawing/2014/main" id="{2FC21304-4D51-8444-9DE6-DAADDFD302B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51313" y="729343"/>
            <a:ext cx="7119257" cy="5695406"/>
          </a:xfrm>
          <a:prstGeom prst="rect">
            <a:avLst/>
          </a:prstGeom>
        </p:spPr>
      </p:pic>
      <p:pic>
        <p:nvPicPr>
          <p:cNvPr id="3" name="Picture 2" descr="A person yelling into a phone&#10;&#10;Description automatically generated">
            <a:extLst>
              <a:ext uri="{FF2B5EF4-FFF2-40B4-BE49-F238E27FC236}">
                <a16:creationId xmlns:a16="http://schemas.microsoft.com/office/drawing/2014/main" id="{C6AAC01B-313A-810B-1FFE-0EFD92A538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69" b="98525" l="9972" r="89958">
                        <a14:foregroundMark x1="35463" y1="10885" x2="40145" y2="6355"/>
                        <a14:foregroundMark x1="40145" y1="6355" x2="44991" y2="6004"/>
                        <a14:foregroundMark x1="44991" y1="6004" x2="55290" y2="11903"/>
                        <a14:foregroundMark x1="55290" y1="11903" x2="64841" y2="40133"/>
                        <a14:foregroundMark x1="64841" y1="40133" x2="64841" y2="40133"/>
                        <a14:foregroundMark x1="70552" y1="90063" x2="66456" y2="98455"/>
                        <a14:foregroundMark x1="66456" y1="98455" x2="50679" y2="98525"/>
                        <a14:foregroundMark x1="50679" y1="98525" x2="48783" y2="89888"/>
                        <a14:foregroundMark x1="48783" y1="89888" x2="49251" y2="86271"/>
                      </a14:backgroundRemoval>
                    </a14:imgEffect>
                  </a14:imgLayer>
                </a14:imgProps>
              </a:ext>
              <a:ext uri="{837473B0-CC2E-450A-ABE3-18F120FF3D39}">
                <a1611:picAttrSrcUrl xmlns:a1611="http://schemas.microsoft.com/office/drawing/2016/11/main" r:id="rId7"/>
              </a:ext>
            </a:extLst>
          </a:blip>
          <a:stretch>
            <a:fillRect/>
          </a:stretch>
        </p:blipFill>
        <p:spPr>
          <a:xfrm>
            <a:off x="-625153" y="2500604"/>
            <a:ext cx="6536094" cy="4357396"/>
          </a:xfrm>
          <a:prstGeom prst="rect">
            <a:avLst/>
          </a:prstGeom>
        </p:spPr>
      </p:pic>
    </p:spTree>
    <p:extLst>
      <p:ext uri="{BB962C8B-B14F-4D97-AF65-F5344CB8AC3E}">
        <p14:creationId xmlns:p14="http://schemas.microsoft.com/office/powerpoint/2010/main" val="4257486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304D1-FDB4-5B34-2145-F19778B2ECA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042338-4A58-E328-D9C0-255A803A2F5F}"/>
              </a:ext>
            </a:extLst>
          </p:cNvPr>
          <p:cNvSpPr>
            <a:spLocks noGrp="1"/>
          </p:cNvSpPr>
          <p:nvPr>
            <p:ph type="sldNum" sz="quarter" idx="14"/>
          </p:nvPr>
        </p:nvSpPr>
        <p:spPr/>
        <p:txBody>
          <a:bodyPr/>
          <a:lstStyle/>
          <a:p>
            <a:fld id="{97E7A93B-03D1-40CF-B4D6-CA919F2B8BA7}" type="slidenum">
              <a:rPr lang="en-US" smtClean="0"/>
              <a:pPr/>
              <a:t>9</a:t>
            </a:fld>
            <a:endParaRPr lang="en-US" dirty="0"/>
          </a:p>
        </p:txBody>
      </p:sp>
      <p:sp>
        <p:nvSpPr>
          <p:cNvPr id="12" name="Text Placeholder 11">
            <a:extLst>
              <a:ext uri="{FF2B5EF4-FFF2-40B4-BE49-F238E27FC236}">
                <a16:creationId xmlns:a16="http://schemas.microsoft.com/office/drawing/2014/main" id="{4C96612D-5C51-6CAB-C69B-9D225E36E90A}"/>
              </a:ext>
            </a:extLst>
          </p:cNvPr>
          <p:cNvSpPr>
            <a:spLocks noGrp="1"/>
          </p:cNvSpPr>
          <p:nvPr>
            <p:ph type="body" sz="quarter" idx="20"/>
          </p:nvPr>
        </p:nvSpPr>
        <p:spPr>
          <a:xfrm>
            <a:off x="585216" y="182880"/>
            <a:ext cx="10707624" cy="356616"/>
          </a:xfrm>
        </p:spPr>
        <p:txBody>
          <a:bodyPr>
            <a:normAutofit/>
          </a:bodyPr>
          <a:lstStyle/>
          <a:p>
            <a:pPr fontAlgn="base"/>
            <a:r>
              <a:rPr lang="en-US" sz="1200" dirty="0">
                <a:solidFill>
                  <a:schemeClr val="accent2">
                    <a:lumMod val="50000"/>
                  </a:schemeClr>
                </a:solidFill>
                <a:latin typeface="Arial" panose="020B0604020202020204" pitchFamily="34" charset="0"/>
              </a:rPr>
              <a:t>Bad meetings</a:t>
            </a:r>
            <a:endParaRPr lang="en-US" dirty="0"/>
          </a:p>
        </p:txBody>
      </p:sp>
      <p:pic>
        <p:nvPicPr>
          <p:cNvPr id="1026" name="Picture 2" descr="Outwit And Outlast: Keeping Your Business Agile, Relevant And Ready ...">
            <a:extLst>
              <a:ext uri="{FF2B5EF4-FFF2-40B4-BE49-F238E27FC236}">
                <a16:creationId xmlns:a16="http://schemas.microsoft.com/office/drawing/2014/main" id="{C0625D3E-BEFD-C34F-47EA-982FBFC4B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984" y="866633"/>
            <a:ext cx="7330031" cy="512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107619"/>
      </p:ext>
    </p:extLst>
  </p:cSld>
  <p:clrMapOvr>
    <a:masterClrMapping/>
  </p:clrMapOvr>
</p:sld>
</file>

<file path=ppt/theme/theme1.xml><?xml version="1.0" encoding="utf-8"?>
<a:theme xmlns:a="http://schemas.openxmlformats.org/drawingml/2006/main" name="Office Theme">
  <a:themeElements>
    <a:clrScheme name="TM44886940">
      <a:dk1>
        <a:srgbClr val="000000"/>
      </a:dk1>
      <a:lt1>
        <a:srgbClr val="FFFFFF"/>
      </a:lt1>
      <a:dk2>
        <a:srgbClr val="44546A"/>
      </a:dk2>
      <a:lt2>
        <a:srgbClr val="E7E6E6"/>
      </a:lt2>
      <a:accent1>
        <a:srgbClr val="44FFC4"/>
      </a:accent1>
      <a:accent2>
        <a:srgbClr val="007DFF"/>
      </a:accent2>
      <a:accent3>
        <a:srgbClr val="FF0057"/>
      </a:accent3>
      <a:accent4>
        <a:srgbClr val="CEFF00"/>
      </a:accent4>
      <a:accent5>
        <a:srgbClr val="00C4FF"/>
      </a:accent5>
      <a:accent6>
        <a:srgbClr val="FF3FCA"/>
      </a:accent6>
      <a:hlink>
        <a:srgbClr val="0563C1"/>
      </a:hlink>
      <a:folHlink>
        <a:srgbClr val="954F72"/>
      </a:folHlink>
    </a:clrScheme>
    <a:fontScheme name="Custom 88">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4886940_wac_SD_v5" id="{5B6B3162-CAEC-4947-B1A5-A4BC67A9AA2F}" vid="{E2B17069-84C9-46DA-80B0-451C97F07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7B7C7A-6EA8-4F95-B3FD-C7AE6228DE0E}">
  <ds:schemaRef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purl.org/dc/dcmitype/"/>
    <ds:schemaRef ds:uri="230e9df3-be65-4c73-a93b-d1236ebd677e"/>
    <ds:schemaRef ds:uri="16c05727-aa75-4e4a-9b5f-8a80a1165891"/>
    <ds:schemaRef ds:uri="71af3243-3dd4-4a8d-8c0d-dd76da1f02a5"/>
    <ds:schemaRef ds:uri="http://www.w3.org/XML/1998/namespace"/>
  </ds:schemaRefs>
</ds:datastoreItem>
</file>

<file path=customXml/itemProps2.xml><?xml version="1.0" encoding="utf-8"?>
<ds:datastoreItem xmlns:ds="http://schemas.openxmlformats.org/officeDocument/2006/customXml" ds:itemID="{0DBA5E99-A6DE-4E5E-A9E3-DA0E17FA4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148204-BBE6-478C-AA37-6248A47F7287}">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Music photo book </Template>
  <TotalTime>29940</TotalTime>
  <Words>5124</Words>
  <Application>Microsoft Office PowerPoint</Application>
  <PresentationFormat>Widescreen</PresentationFormat>
  <Paragraphs>611</Paragraphs>
  <Slides>42</Slides>
  <Notes>32</Notes>
  <HiddenSlides>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42</vt:i4>
      </vt:variant>
    </vt:vector>
  </HeadingPairs>
  <TitlesOfParts>
    <vt:vector size="60" baseType="lpstr">
      <vt:lpstr>Aptos</vt:lpstr>
      <vt:lpstr>Aptos Black</vt:lpstr>
      <vt:lpstr>Aptos Narrow</vt:lpstr>
      <vt:lpstr>Arial</vt:lpstr>
      <vt:lpstr>Arial Black</vt:lpstr>
      <vt:lpstr>Avenir Next LT Pro</vt:lpstr>
      <vt:lpstr>Avenir Next LT Pro Demi</vt:lpstr>
      <vt:lpstr>Bernard MT Condensed</vt:lpstr>
      <vt:lpstr>Calibri</vt:lpstr>
      <vt:lpstr>Century Gothic</vt:lpstr>
      <vt:lpstr>din-next-w01-light</vt:lpstr>
      <vt:lpstr>IBM Plex Sans</vt:lpstr>
      <vt:lpstr>Lato</vt:lpstr>
      <vt:lpstr>Posterama</vt:lpstr>
      <vt:lpstr>Sagona ExtraLight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BELLOWS COLLEGE</dc:title>
  <dc:creator>lance soehren</dc:creator>
  <cp:lastModifiedBy>Thea Rasins</cp:lastModifiedBy>
  <cp:revision>571</cp:revision>
  <dcterms:created xsi:type="dcterms:W3CDTF">2024-02-24T18:21:55Z</dcterms:created>
  <dcterms:modified xsi:type="dcterms:W3CDTF">2025-02-17T14:02:48Z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